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58" r:id="rId5"/>
    <p:sldId id="299" r:id="rId6"/>
    <p:sldId id="300" r:id="rId7"/>
    <p:sldId id="301" r:id="rId8"/>
    <p:sldId id="257" r:id="rId9"/>
    <p:sldId id="267" r:id="rId10"/>
    <p:sldId id="302" r:id="rId11"/>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3921"/>
    <a:srgbClr val="7971AF"/>
    <a:srgbClr val="EFB802"/>
    <a:srgbClr val="424B5B"/>
    <a:srgbClr val="CED3DC"/>
    <a:srgbClr val="FEDD72"/>
    <a:srgbClr val="EDEF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89" autoAdjust="0"/>
    <p:restoredTop sz="95196" autoAdjust="0"/>
  </p:normalViewPr>
  <p:slideViewPr>
    <p:cSldViewPr snapToGrid="0">
      <p:cViewPr varScale="1">
        <p:scale>
          <a:sx n="85" d="100"/>
          <a:sy n="85" d="100"/>
        </p:scale>
        <p:origin x="49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6FF81AB-4261-DF69-368E-B7C1FACB13D9}"/>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737F66EC-BF18-8108-E95B-D0CB5FDBDF5B}"/>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95FE181D-866B-431C-A293-9588D6015A64}" type="datetime1">
              <a:rPr lang="fr-FR" smtClean="0"/>
              <a:t>17/03/2026</a:t>
            </a:fld>
            <a:endParaRPr lang="fr-FR"/>
          </a:p>
        </p:txBody>
      </p:sp>
      <p:sp>
        <p:nvSpPr>
          <p:cNvPr id="4" name="Espace réservé du pied de page 3">
            <a:extLst>
              <a:ext uri="{FF2B5EF4-FFF2-40B4-BE49-F238E27FC236}">
                <a16:creationId xmlns:a16="http://schemas.microsoft.com/office/drawing/2014/main" id="{66F8833C-EBF0-E683-E857-3A092C66F9E6}"/>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F70D85BA-DDEB-67C8-1368-CC7DDBF29B21}"/>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A6467840-1911-4647-8363-86826C0A2EA9}" type="slidenum">
              <a:rPr lang="fr-FR" smtClean="0"/>
              <a:t>‹N°›</a:t>
            </a:fld>
            <a:endParaRPr lang="fr-FR"/>
          </a:p>
        </p:txBody>
      </p:sp>
    </p:spTree>
    <p:extLst>
      <p:ext uri="{BB962C8B-B14F-4D97-AF65-F5344CB8AC3E}">
        <p14:creationId xmlns:p14="http://schemas.microsoft.com/office/powerpoint/2010/main" val="2289306394"/>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5258F302-584F-4C6E-A54F-976780659BA8}" type="datetime1">
              <a:rPr lang="fr-FR" smtClean="0"/>
              <a:t>17/03/2026</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0FC9C02-9064-49EE-BB13-9C9BA8EC8234}" type="slidenum">
              <a:rPr lang="fr-FR" smtClean="0"/>
              <a:t>‹N°›</a:t>
            </a:fld>
            <a:endParaRPr lang="fr-FR"/>
          </a:p>
        </p:txBody>
      </p:sp>
    </p:spTree>
    <p:extLst>
      <p:ext uri="{BB962C8B-B14F-4D97-AF65-F5344CB8AC3E}">
        <p14:creationId xmlns:p14="http://schemas.microsoft.com/office/powerpoint/2010/main" val="1612361477"/>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pied de page 3"/>
          <p:cNvSpPr>
            <a:spLocks noGrp="1"/>
          </p:cNvSpPr>
          <p:nvPr>
            <p:ph type="ftr" sz="quarter" idx="4"/>
          </p:nvPr>
        </p:nvSpPr>
        <p:spPr/>
        <p:txBody>
          <a:bodyPr/>
          <a:lstStyle/>
          <a:p>
            <a:endParaRPr lang="fr-FR"/>
          </a:p>
        </p:txBody>
      </p:sp>
    </p:spTree>
    <p:extLst>
      <p:ext uri="{BB962C8B-B14F-4D97-AF65-F5344CB8AC3E}">
        <p14:creationId xmlns:p14="http://schemas.microsoft.com/office/powerpoint/2010/main" val="986411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pied de page 3"/>
          <p:cNvSpPr>
            <a:spLocks noGrp="1"/>
          </p:cNvSpPr>
          <p:nvPr>
            <p:ph type="ftr" sz="quarter" idx="4"/>
          </p:nvPr>
        </p:nvSpPr>
        <p:spPr/>
        <p:txBody>
          <a:bodyPr/>
          <a:lstStyle/>
          <a:p>
            <a:endParaRPr lang="fr-FR"/>
          </a:p>
        </p:txBody>
      </p:sp>
    </p:spTree>
    <p:extLst>
      <p:ext uri="{BB962C8B-B14F-4D97-AF65-F5344CB8AC3E}">
        <p14:creationId xmlns:p14="http://schemas.microsoft.com/office/powerpoint/2010/main" val="17458075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pied de page 3"/>
          <p:cNvSpPr>
            <a:spLocks noGrp="1"/>
          </p:cNvSpPr>
          <p:nvPr>
            <p:ph type="ftr" sz="quarter" idx="4"/>
          </p:nvPr>
        </p:nvSpPr>
        <p:spPr/>
        <p:txBody>
          <a:bodyPr/>
          <a:lstStyle/>
          <a:p>
            <a:endParaRPr lang="fr-FR"/>
          </a:p>
        </p:txBody>
      </p:sp>
    </p:spTree>
    <p:extLst>
      <p:ext uri="{BB962C8B-B14F-4D97-AF65-F5344CB8AC3E}">
        <p14:creationId xmlns:p14="http://schemas.microsoft.com/office/powerpoint/2010/main" val="2579090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pied de page 3"/>
          <p:cNvSpPr>
            <a:spLocks noGrp="1"/>
          </p:cNvSpPr>
          <p:nvPr>
            <p:ph type="ftr" sz="quarter" idx="4"/>
          </p:nvPr>
        </p:nvSpPr>
        <p:spPr/>
        <p:txBody>
          <a:bodyPr/>
          <a:lstStyle/>
          <a:p>
            <a:endParaRPr lang="fr-FR"/>
          </a:p>
        </p:txBody>
      </p:sp>
    </p:spTree>
    <p:extLst>
      <p:ext uri="{BB962C8B-B14F-4D97-AF65-F5344CB8AC3E}">
        <p14:creationId xmlns:p14="http://schemas.microsoft.com/office/powerpoint/2010/main" val="1330662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2D20EF0-DB83-4AE9-A144-CAC46B024C17}" type="slidenum">
              <a:rPr lang="fr-FR" smtClean="0"/>
              <a:t>5</a:t>
            </a:fld>
            <a:endParaRPr lang="fr-FR"/>
          </a:p>
        </p:txBody>
      </p:sp>
    </p:spTree>
    <p:extLst>
      <p:ext uri="{BB962C8B-B14F-4D97-AF65-F5344CB8AC3E}">
        <p14:creationId xmlns:p14="http://schemas.microsoft.com/office/powerpoint/2010/main" val="37031721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nSpc>
                <a:spcPct val="107000"/>
              </a:lnSpc>
              <a:spcAft>
                <a:spcPts val="800"/>
              </a:spcAft>
            </a:pPr>
            <a:r>
              <a:rPr lang="fr-FR" dirty="0"/>
              <a:t>CAPEMPLOI acteur externe garant de la bonne application de la loi handicap et partenaire du CDG05</a:t>
            </a:r>
          </a:p>
        </p:txBody>
      </p:sp>
      <p:sp>
        <p:nvSpPr>
          <p:cNvPr id="4" name="Espace réservé du pied de page 3"/>
          <p:cNvSpPr>
            <a:spLocks noGrp="1"/>
          </p:cNvSpPr>
          <p:nvPr>
            <p:ph type="ftr" sz="quarter" idx="4"/>
          </p:nvPr>
        </p:nvSpPr>
        <p:spPr/>
        <p:txBody>
          <a:bodyPr/>
          <a:lstStyle/>
          <a:p>
            <a:endParaRPr lang="fr-FR"/>
          </a:p>
        </p:txBody>
      </p:sp>
    </p:spTree>
    <p:extLst>
      <p:ext uri="{BB962C8B-B14F-4D97-AF65-F5344CB8AC3E}">
        <p14:creationId xmlns:p14="http://schemas.microsoft.com/office/powerpoint/2010/main" val="3801802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90DF54-0F88-3C92-49A0-535DBB3AC3C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B64FC2C-C48C-FAD7-CA8A-9D172BF81C3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C424C479-59A3-FB87-1505-8A8D73CBB0CC}"/>
              </a:ext>
            </a:extLst>
          </p:cNvPr>
          <p:cNvSpPr>
            <a:spLocks noGrp="1"/>
          </p:cNvSpPr>
          <p:nvPr>
            <p:ph type="body" idx="1"/>
          </p:nvPr>
        </p:nvSpPr>
        <p:spPr/>
        <p:txBody>
          <a:bodyPr/>
          <a:lstStyle/>
          <a:p>
            <a:pPr>
              <a:lnSpc>
                <a:spcPct val="107000"/>
              </a:lnSpc>
              <a:spcAft>
                <a:spcPts val="800"/>
              </a:spcAft>
            </a:pPr>
            <a:r>
              <a:rPr lang="fr-FR" dirty="0">
                <a:latin typeface="Nunito" panose="00000500000000000000" pitchFamily="2" charset="0"/>
              </a:rPr>
              <a:t>Les agents peuvent être au cours de leur vie professionnelle ou personnelle, touchés par des accidents et des problèmes de santé entraînant des difficultés à exercer leurs missions.</a:t>
            </a:r>
          </a:p>
          <a:p>
            <a:endParaRPr lang="fr-FR" b="1" dirty="0"/>
          </a:p>
          <a:p>
            <a:r>
              <a:rPr lang="fr-FR" dirty="0">
                <a:latin typeface="Nunito" panose="00000500000000000000" pitchFamily="2" charset="0"/>
              </a:rPr>
              <a:t>Le maintien dans l'emploi constitue un enjeu essentiel pour les agents et leurs employeurs, tant au niveau humain, financier que réglementaire. </a:t>
            </a:r>
          </a:p>
          <a:p>
            <a:endParaRPr lang="fr-FR" dirty="0"/>
          </a:p>
          <a:p>
            <a:r>
              <a:rPr lang="fr-FR" dirty="0">
                <a:latin typeface="Nunito" panose="00000500000000000000" pitchFamily="2" charset="0"/>
              </a:rPr>
              <a:t>Maintenir en emploi un agent présentant 1/des restrictions d'aptitude ou 2/RQTH 3/une inaptitude à son poste vers un reclassement</a:t>
            </a:r>
            <a:endParaRPr lang="fr-FR" dirty="0"/>
          </a:p>
        </p:txBody>
      </p:sp>
      <p:sp>
        <p:nvSpPr>
          <p:cNvPr id="4" name="Espace réservé du pied de page 3">
            <a:extLst>
              <a:ext uri="{FF2B5EF4-FFF2-40B4-BE49-F238E27FC236}">
                <a16:creationId xmlns:a16="http://schemas.microsoft.com/office/drawing/2014/main" id="{EBBA2397-B165-D14F-C2AE-81CA1BD6E07D}"/>
              </a:ext>
            </a:extLst>
          </p:cNvPr>
          <p:cNvSpPr>
            <a:spLocks noGrp="1"/>
          </p:cNvSpPr>
          <p:nvPr>
            <p:ph type="ftr" sz="quarter" idx="4"/>
          </p:nvPr>
        </p:nvSpPr>
        <p:spPr/>
        <p:txBody>
          <a:bodyPr/>
          <a:lstStyle/>
          <a:p>
            <a:endParaRPr lang="fr-FR"/>
          </a:p>
        </p:txBody>
      </p:sp>
    </p:spTree>
    <p:extLst>
      <p:ext uri="{BB962C8B-B14F-4D97-AF65-F5344CB8AC3E}">
        <p14:creationId xmlns:p14="http://schemas.microsoft.com/office/powerpoint/2010/main" val="624528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FC11BB-B07E-6477-3485-68D45A299FA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2BB43612-4EA5-EACF-0997-14BA7908E9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0D7BF36-A51A-E71B-51CF-2A1542401682}"/>
              </a:ext>
            </a:extLst>
          </p:cNvPr>
          <p:cNvSpPr>
            <a:spLocks noGrp="1"/>
          </p:cNvSpPr>
          <p:nvPr>
            <p:ph type="dt" sz="half" idx="10"/>
          </p:nvPr>
        </p:nvSpPr>
        <p:spPr/>
        <p:txBody>
          <a:bodyPr/>
          <a:lstStyle/>
          <a:p>
            <a:fld id="{57DDF67C-6CDF-4CA9-A2EF-83577D109E67}" type="datetimeFigureOut">
              <a:rPr lang="fr-FR" smtClean="0"/>
              <a:t>17/03/2026</a:t>
            </a:fld>
            <a:endParaRPr lang="fr-FR"/>
          </a:p>
        </p:txBody>
      </p:sp>
      <p:sp>
        <p:nvSpPr>
          <p:cNvPr id="5" name="Espace réservé du pied de page 4">
            <a:extLst>
              <a:ext uri="{FF2B5EF4-FFF2-40B4-BE49-F238E27FC236}">
                <a16:creationId xmlns:a16="http://schemas.microsoft.com/office/drawing/2014/main" id="{B7C2C20B-08AB-2AF5-FE54-7D08E7C1E9C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147805B-E71C-7760-8D68-67B905A3572C}"/>
              </a:ext>
            </a:extLst>
          </p:cNvPr>
          <p:cNvSpPr>
            <a:spLocks noGrp="1"/>
          </p:cNvSpPr>
          <p:nvPr>
            <p:ph type="sldNum" sz="quarter" idx="12"/>
          </p:nvPr>
        </p:nvSpPr>
        <p:spPr/>
        <p:txBody>
          <a:bodyPr/>
          <a:lstStyle/>
          <a:p>
            <a:fld id="{CFC74827-998E-445E-85CC-68C9B010D889}" type="slidenum">
              <a:rPr lang="fr-FR" smtClean="0"/>
              <a:t>‹N°›</a:t>
            </a:fld>
            <a:endParaRPr lang="fr-FR"/>
          </a:p>
        </p:txBody>
      </p:sp>
    </p:spTree>
    <p:extLst>
      <p:ext uri="{BB962C8B-B14F-4D97-AF65-F5344CB8AC3E}">
        <p14:creationId xmlns:p14="http://schemas.microsoft.com/office/powerpoint/2010/main" val="3216604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F1F447-CCB7-FA28-FF5E-AB77B840075B}"/>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BCCE8E39-4501-85B0-F219-B147E9843C3C}"/>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F4DE1F9-08D0-D723-E239-B45BD5E1AA6B}"/>
              </a:ext>
            </a:extLst>
          </p:cNvPr>
          <p:cNvSpPr>
            <a:spLocks noGrp="1"/>
          </p:cNvSpPr>
          <p:nvPr>
            <p:ph type="dt" sz="half" idx="10"/>
          </p:nvPr>
        </p:nvSpPr>
        <p:spPr/>
        <p:txBody>
          <a:bodyPr/>
          <a:lstStyle/>
          <a:p>
            <a:fld id="{57DDF67C-6CDF-4CA9-A2EF-83577D109E67}" type="datetimeFigureOut">
              <a:rPr lang="fr-FR" smtClean="0"/>
              <a:t>17/03/2026</a:t>
            </a:fld>
            <a:endParaRPr lang="fr-FR"/>
          </a:p>
        </p:txBody>
      </p:sp>
      <p:sp>
        <p:nvSpPr>
          <p:cNvPr id="5" name="Espace réservé du pied de page 4">
            <a:extLst>
              <a:ext uri="{FF2B5EF4-FFF2-40B4-BE49-F238E27FC236}">
                <a16:creationId xmlns:a16="http://schemas.microsoft.com/office/drawing/2014/main" id="{8D864B6B-1D0F-14B0-B20D-AEACC073585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8C942CD-3258-E39B-CCCA-B60DF61D5D78}"/>
              </a:ext>
            </a:extLst>
          </p:cNvPr>
          <p:cNvSpPr>
            <a:spLocks noGrp="1"/>
          </p:cNvSpPr>
          <p:nvPr>
            <p:ph type="sldNum" sz="quarter" idx="12"/>
          </p:nvPr>
        </p:nvSpPr>
        <p:spPr/>
        <p:txBody>
          <a:bodyPr/>
          <a:lstStyle/>
          <a:p>
            <a:fld id="{CFC74827-998E-445E-85CC-68C9B010D889}" type="slidenum">
              <a:rPr lang="fr-FR" smtClean="0"/>
              <a:t>‹N°›</a:t>
            </a:fld>
            <a:endParaRPr lang="fr-FR"/>
          </a:p>
        </p:txBody>
      </p:sp>
    </p:spTree>
    <p:extLst>
      <p:ext uri="{BB962C8B-B14F-4D97-AF65-F5344CB8AC3E}">
        <p14:creationId xmlns:p14="http://schemas.microsoft.com/office/powerpoint/2010/main" val="3754616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B567F2-1B55-BA74-D2DA-838CB10DB3F0}"/>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7C74C60-76D1-675F-F454-10BB063EE1D1}"/>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97F69B4-3FCC-D7B9-3973-01B49F54B8EE}"/>
              </a:ext>
            </a:extLst>
          </p:cNvPr>
          <p:cNvSpPr>
            <a:spLocks noGrp="1"/>
          </p:cNvSpPr>
          <p:nvPr>
            <p:ph type="dt" sz="half" idx="10"/>
          </p:nvPr>
        </p:nvSpPr>
        <p:spPr/>
        <p:txBody>
          <a:bodyPr/>
          <a:lstStyle/>
          <a:p>
            <a:fld id="{57DDF67C-6CDF-4CA9-A2EF-83577D109E67}" type="datetimeFigureOut">
              <a:rPr lang="fr-FR" smtClean="0"/>
              <a:t>17/03/2026</a:t>
            </a:fld>
            <a:endParaRPr lang="fr-FR"/>
          </a:p>
        </p:txBody>
      </p:sp>
      <p:sp>
        <p:nvSpPr>
          <p:cNvPr id="5" name="Espace réservé du pied de page 4">
            <a:extLst>
              <a:ext uri="{FF2B5EF4-FFF2-40B4-BE49-F238E27FC236}">
                <a16:creationId xmlns:a16="http://schemas.microsoft.com/office/drawing/2014/main" id="{1153EAEC-7944-D406-75BF-7984AD4BB63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D955A32-706E-9446-439A-17EAB9DF874D}"/>
              </a:ext>
            </a:extLst>
          </p:cNvPr>
          <p:cNvSpPr>
            <a:spLocks noGrp="1"/>
          </p:cNvSpPr>
          <p:nvPr>
            <p:ph type="sldNum" sz="quarter" idx="12"/>
          </p:nvPr>
        </p:nvSpPr>
        <p:spPr/>
        <p:txBody>
          <a:bodyPr/>
          <a:lstStyle/>
          <a:p>
            <a:fld id="{CFC74827-998E-445E-85CC-68C9B010D889}" type="slidenum">
              <a:rPr lang="fr-FR" smtClean="0"/>
              <a:t>‹N°›</a:t>
            </a:fld>
            <a:endParaRPr lang="fr-FR"/>
          </a:p>
        </p:txBody>
      </p:sp>
    </p:spTree>
    <p:extLst>
      <p:ext uri="{BB962C8B-B14F-4D97-AF65-F5344CB8AC3E}">
        <p14:creationId xmlns:p14="http://schemas.microsoft.com/office/powerpoint/2010/main" val="1595788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B81542-F840-4C4A-753D-B23B2E05E8A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DE94629-648F-8DB7-CE7A-C67A0CD5054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8BF2EBB-5448-A9F6-59E2-C8F59F4B2846}"/>
              </a:ext>
            </a:extLst>
          </p:cNvPr>
          <p:cNvSpPr>
            <a:spLocks noGrp="1"/>
          </p:cNvSpPr>
          <p:nvPr>
            <p:ph type="dt" sz="half" idx="10"/>
          </p:nvPr>
        </p:nvSpPr>
        <p:spPr/>
        <p:txBody>
          <a:bodyPr/>
          <a:lstStyle/>
          <a:p>
            <a:fld id="{57DDF67C-6CDF-4CA9-A2EF-83577D109E67}" type="datetimeFigureOut">
              <a:rPr lang="fr-FR" smtClean="0"/>
              <a:t>17/03/2026</a:t>
            </a:fld>
            <a:endParaRPr lang="fr-FR"/>
          </a:p>
        </p:txBody>
      </p:sp>
      <p:sp>
        <p:nvSpPr>
          <p:cNvPr id="5" name="Espace réservé du pied de page 4">
            <a:extLst>
              <a:ext uri="{FF2B5EF4-FFF2-40B4-BE49-F238E27FC236}">
                <a16:creationId xmlns:a16="http://schemas.microsoft.com/office/drawing/2014/main" id="{9C62C3F5-7850-2C86-2465-0DB2E24DCE0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9D554B5-7043-348B-DDF8-AEAFAE1ABAEC}"/>
              </a:ext>
            </a:extLst>
          </p:cNvPr>
          <p:cNvSpPr>
            <a:spLocks noGrp="1"/>
          </p:cNvSpPr>
          <p:nvPr>
            <p:ph type="sldNum" sz="quarter" idx="12"/>
          </p:nvPr>
        </p:nvSpPr>
        <p:spPr/>
        <p:txBody>
          <a:bodyPr/>
          <a:lstStyle/>
          <a:p>
            <a:fld id="{CFC74827-998E-445E-85CC-68C9B010D889}" type="slidenum">
              <a:rPr lang="fr-FR" smtClean="0"/>
              <a:t>‹N°›</a:t>
            </a:fld>
            <a:endParaRPr lang="fr-FR"/>
          </a:p>
        </p:txBody>
      </p:sp>
    </p:spTree>
    <p:extLst>
      <p:ext uri="{BB962C8B-B14F-4D97-AF65-F5344CB8AC3E}">
        <p14:creationId xmlns:p14="http://schemas.microsoft.com/office/powerpoint/2010/main" val="587159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9BD682-2EC8-DC9A-9B6C-328E2EE8565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EFFC68F2-BF8F-8674-5C41-A865DE00E4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9D46ACE0-A5B2-0F44-8F46-AC7EAF68733C}"/>
              </a:ext>
            </a:extLst>
          </p:cNvPr>
          <p:cNvSpPr>
            <a:spLocks noGrp="1"/>
          </p:cNvSpPr>
          <p:nvPr>
            <p:ph type="dt" sz="half" idx="10"/>
          </p:nvPr>
        </p:nvSpPr>
        <p:spPr/>
        <p:txBody>
          <a:bodyPr/>
          <a:lstStyle/>
          <a:p>
            <a:fld id="{57DDF67C-6CDF-4CA9-A2EF-83577D109E67}" type="datetimeFigureOut">
              <a:rPr lang="fr-FR" smtClean="0"/>
              <a:t>17/03/2026</a:t>
            </a:fld>
            <a:endParaRPr lang="fr-FR"/>
          </a:p>
        </p:txBody>
      </p:sp>
      <p:sp>
        <p:nvSpPr>
          <p:cNvPr id="5" name="Espace réservé du pied de page 4">
            <a:extLst>
              <a:ext uri="{FF2B5EF4-FFF2-40B4-BE49-F238E27FC236}">
                <a16:creationId xmlns:a16="http://schemas.microsoft.com/office/drawing/2014/main" id="{28789ADF-E565-9C14-D2D9-B48462CDAF6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ACC42C3-9F5B-E300-FD1C-F5E60C7E36C4}"/>
              </a:ext>
            </a:extLst>
          </p:cNvPr>
          <p:cNvSpPr>
            <a:spLocks noGrp="1"/>
          </p:cNvSpPr>
          <p:nvPr>
            <p:ph type="sldNum" sz="quarter" idx="12"/>
          </p:nvPr>
        </p:nvSpPr>
        <p:spPr/>
        <p:txBody>
          <a:bodyPr/>
          <a:lstStyle/>
          <a:p>
            <a:fld id="{CFC74827-998E-445E-85CC-68C9B010D889}" type="slidenum">
              <a:rPr lang="fr-FR" smtClean="0"/>
              <a:t>‹N°›</a:t>
            </a:fld>
            <a:endParaRPr lang="fr-FR"/>
          </a:p>
        </p:txBody>
      </p:sp>
    </p:spTree>
    <p:extLst>
      <p:ext uri="{BB962C8B-B14F-4D97-AF65-F5344CB8AC3E}">
        <p14:creationId xmlns:p14="http://schemas.microsoft.com/office/powerpoint/2010/main" val="1911598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0ABE48-7B6F-F754-FB31-85F44700129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D735F6E-B997-C269-A497-9CF9BEA6D8D5}"/>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A9BBC60F-725A-9414-C6CD-3C705D5C5002}"/>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2EB050D6-8352-9BE4-2332-4227641E7BCC}"/>
              </a:ext>
            </a:extLst>
          </p:cNvPr>
          <p:cNvSpPr>
            <a:spLocks noGrp="1"/>
          </p:cNvSpPr>
          <p:nvPr>
            <p:ph type="dt" sz="half" idx="10"/>
          </p:nvPr>
        </p:nvSpPr>
        <p:spPr/>
        <p:txBody>
          <a:bodyPr/>
          <a:lstStyle/>
          <a:p>
            <a:fld id="{57DDF67C-6CDF-4CA9-A2EF-83577D109E67}" type="datetimeFigureOut">
              <a:rPr lang="fr-FR" smtClean="0"/>
              <a:t>17/03/2026</a:t>
            </a:fld>
            <a:endParaRPr lang="fr-FR"/>
          </a:p>
        </p:txBody>
      </p:sp>
      <p:sp>
        <p:nvSpPr>
          <p:cNvPr id="6" name="Espace réservé du pied de page 5">
            <a:extLst>
              <a:ext uri="{FF2B5EF4-FFF2-40B4-BE49-F238E27FC236}">
                <a16:creationId xmlns:a16="http://schemas.microsoft.com/office/drawing/2014/main" id="{5EF505F2-E50B-89AE-6A05-7FA80B29FE2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2DE3313-67A7-C022-ABD1-25A77DAA54DB}"/>
              </a:ext>
            </a:extLst>
          </p:cNvPr>
          <p:cNvSpPr>
            <a:spLocks noGrp="1"/>
          </p:cNvSpPr>
          <p:nvPr>
            <p:ph type="sldNum" sz="quarter" idx="12"/>
          </p:nvPr>
        </p:nvSpPr>
        <p:spPr/>
        <p:txBody>
          <a:bodyPr/>
          <a:lstStyle/>
          <a:p>
            <a:fld id="{CFC74827-998E-445E-85CC-68C9B010D889}" type="slidenum">
              <a:rPr lang="fr-FR" smtClean="0"/>
              <a:t>‹N°›</a:t>
            </a:fld>
            <a:endParaRPr lang="fr-FR"/>
          </a:p>
        </p:txBody>
      </p:sp>
    </p:spTree>
    <p:extLst>
      <p:ext uri="{BB962C8B-B14F-4D97-AF65-F5344CB8AC3E}">
        <p14:creationId xmlns:p14="http://schemas.microsoft.com/office/powerpoint/2010/main" val="1323294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5A4D1B-9899-B436-9F42-D1A160E66F21}"/>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4BEBDFD6-90B8-2CE4-12E9-3E623DDAE2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DC594E65-251B-8F95-9EDD-7A319D1EEE9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8254E704-34CC-A155-1F30-8CEDE012EB6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2ABCFF9-78D4-C2CF-E250-2810623A96F6}"/>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AF0F6AAD-BEBF-7A7B-8E47-B63B545215DE}"/>
              </a:ext>
            </a:extLst>
          </p:cNvPr>
          <p:cNvSpPr>
            <a:spLocks noGrp="1"/>
          </p:cNvSpPr>
          <p:nvPr>
            <p:ph type="dt" sz="half" idx="10"/>
          </p:nvPr>
        </p:nvSpPr>
        <p:spPr/>
        <p:txBody>
          <a:bodyPr/>
          <a:lstStyle/>
          <a:p>
            <a:fld id="{57DDF67C-6CDF-4CA9-A2EF-83577D109E67}" type="datetimeFigureOut">
              <a:rPr lang="fr-FR" smtClean="0"/>
              <a:t>17/03/2026</a:t>
            </a:fld>
            <a:endParaRPr lang="fr-FR"/>
          </a:p>
        </p:txBody>
      </p:sp>
      <p:sp>
        <p:nvSpPr>
          <p:cNvPr id="8" name="Espace réservé du pied de page 7">
            <a:extLst>
              <a:ext uri="{FF2B5EF4-FFF2-40B4-BE49-F238E27FC236}">
                <a16:creationId xmlns:a16="http://schemas.microsoft.com/office/drawing/2014/main" id="{3F599A3E-CCCD-4743-67CC-30DC26F99B60}"/>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40BCDAF-4E61-7643-C2A7-74843E9D468C}"/>
              </a:ext>
            </a:extLst>
          </p:cNvPr>
          <p:cNvSpPr>
            <a:spLocks noGrp="1"/>
          </p:cNvSpPr>
          <p:nvPr>
            <p:ph type="sldNum" sz="quarter" idx="12"/>
          </p:nvPr>
        </p:nvSpPr>
        <p:spPr/>
        <p:txBody>
          <a:bodyPr/>
          <a:lstStyle/>
          <a:p>
            <a:fld id="{CFC74827-998E-445E-85CC-68C9B010D889}" type="slidenum">
              <a:rPr lang="fr-FR" smtClean="0"/>
              <a:t>‹N°›</a:t>
            </a:fld>
            <a:endParaRPr lang="fr-FR"/>
          </a:p>
        </p:txBody>
      </p:sp>
    </p:spTree>
    <p:extLst>
      <p:ext uri="{BB962C8B-B14F-4D97-AF65-F5344CB8AC3E}">
        <p14:creationId xmlns:p14="http://schemas.microsoft.com/office/powerpoint/2010/main" val="2826936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38E0EE-C872-E660-0C14-04C51E5B76F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F7B7ECCE-009A-B7BE-38E4-AF6E81088574}"/>
              </a:ext>
            </a:extLst>
          </p:cNvPr>
          <p:cNvSpPr>
            <a:spLocks noGrp="1"/>
          </p:cNvSpPr>
          <p:nvPr>
            <p:ph type="dt" sz="half" idx="10"/>
          </p:nvPr>
        </p:nvSpPr>
        <p:spPr/>
        <p:txBody>
          <a:bodyPr/>
          <a:lstStyle/>
          <a:p>
            <a:fld id="{57DDF67C-6CDF-4CA9-A2EF-83577D109E67}" type="datetimeFigureOut">
              <a:rPr lang="fr-FR" smtClean="0"/>
              <a:t>17/03/2026</a:t>
            </a:fld>
            <a:endParaRPr lang="fr-FR"/>
          </a:p>
        </p:txBody>
      </p:sp>
      <p:sp>
        <p:nvSpPr>
          <p:cNvPr id="4" name="Espace réservé du pied de page 3">
            <a:extLst>
              <a:ext uri="{FF2B5EF4-FFF2-40B4-BE49-F238E27FC236}">
                <a16:creationId xmlns:a16="http://schemas.microsoft.com/office/drawing/2014/main" id="{50337079-B1D8-EEBD-572A-394C5A26D00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1F4E0C1-22F5-A42F-1186-F5C98CBC171F}"/>
              </a:ext>
            </a:extLst>
          </p:cNvPr>
          <p:cNvSpPr>
            <a:spLocks noGrp="1"/>
          </p:cNvSpPr>
          <p:nvPr>
            <p:ph type="sldNum" sz="quarter" idx="12"/>
          </p:nvPr>
        </p:nvSpPr>
        <p:spPr/>
        <p:txBody>
          <a:bodyPr/>
          <a:lstStyle/>
          <a:p>
            <a:fld id="{CFC74827-998E-445E-85CC-68C9B010D889}" type="slidenum">
              <a:rPr lang="fr-FR" smtClean="0"/>
              <a:t>‹N°›</a:t>
            </a:fld>
            <a:endParaRPr lang="fr-FR"/>
          </a:p>
        </p:txBody>
      </p:sp>
    </p:spTree>
    <p:extLst>
      <p:ext uri="{BB962C8B-B14F-4D97-AF65-F5344CB8AC3E}">
        <p14:creationId xmlns:p14="http://schemas.microsoft.com/office/powerpoint/2010/main" val="2900877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9A24B5D-A879-01B8-711A-C129C8E94E45}"/>
              </a:ext>
            </a:extLst>
          </p:cNvPr>
          <p:cNvSpPr>
            <a:spLocks noGrp="1"/>
          </p:cNvSpPr>
          <p:nvPr>
            <p:ph type="dt" sz="half" idx="10"/>
          </p:nvPr>
        </p:nvSpPr>
        <p:spPr/>
        <p:txBody>
          <a:bodyPr/>
          <a:lstStyle/>
          <a:p>
            <a:fld id="{57DDF67C-6CDF-4CA9-A2EF-83577D109E67}" type="datetimeFigureOut">
              <a:rPr lang="fr-FR" smtClean="0"/>
              <a:t>17/03/2026</a:t>
            </a:fld>
            <a:endParaRPr lang="fr-FR"/>
          </a:p>
        </p:txBody>
      </p:sp>
      <p:sp>
        <p:nvSpPr>
          <p:cNvPr id="3" name="Espace réservé du pied de page 2">
            <a:extLst>
              <a:ext uri="{FF2B5EF4-FFF2-40B4-BE49-F238E27FC236}">
                <a16:creationId xmlns:a16="http://schemas.microsoft.com/office/drawing/2014/main" id="{C1E80B6D-6745-7BFE-D120-AD7BBA3193F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680E1E1-8879-F3C2-15C0-08D30DB198D5}"/>
              </a:ext>
            </a:extLst>
          </p:cNvPr>
          <p:cNvSpPr>
            <a:spLocks noGrp="1"/>
          </p:cNvSpPr>
          <p:nvPr>
            <p:ph type="sldNum" sz="quarter" idx="12"/>
          </p:nvPr>
        </p:nvSpPr>
        <p:spPr/>
        <p:txBody>
          <a:bodyPr/>
          <a:lstStyle/>
          <a:p>
            <a:fld id="{CFC74827-998E-445E-85CC-68C9B010D889}" type="slidenum">
              <a:rPr lang="fr-FR" smtClean="0"/>
              <a:t>‹N°›</a:t>
            </a:fld>
            <a:endParaRPr lang="fr-FR"/>
          </a:p>
        </p:txBody>
      </p:sp>
    </p:spTree>
    <p:extLst>
      <p:ext uri="{BB962C8B-B14F-4D97-AF65-F5344CB8AC3E}">
        <p14:creationId xmlns:p14="http://schemas.microsoft.com/office/powerpoint/2010/main" val="3552871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0F426F-2007-5CA5-7040-F978AD0A5D1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B67A2901-74A4-AEF2-B08B-7E084ECD05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270A239-45B6-F5A9-37CE-59C9371499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81A98BD-4CAA-9E37-7B04-A5D509A9CB72}"/>
              </a:ext>
            </a:extLst>
          </p:cNvPr>
          <p:cNvSpPr>
            <a:spLocks noGrp="1"/>
          </p:cNvSpPr>
          <p:nvPr>
            <p:ph type="dt" sz="half" idx="10"/>
          </p:nvPr>
        </p:nvSpPr>
        <p:spPr/>
        <p:txBody>
          <a:bodyPr/>
          <a:lstStyle/>
          <a:p>
            <a:fld id="{57DDF67C-6CDF-4CA9-A2EF-83577D109E67}" type="datetimeFigureOut">
              <a:rPr lang="fr-FR" smtClean="0"/>
              <a:t>17/03/2026</a:t>
            </a:fld>
            <a:endParaRPr lang="fr-FR"/>
          </a:p>
        </p:txBody>
      </p:sp>
      <p:sp>
        <p:nvSpPr>
          <p:cNvPr id="6" name="Espace réservé du pied de page 5">
            <a:extLst>
              <a:ext uri="{FF2B5EF4-FFF2-40B4-BE49-F238E27FC236}">
                <a16:creationId xmlns:a16="http://schemas.microsoft.com/office/drawing/2014/main" id="{224DFE26-BBDF-EAAE-76FC-F8FD4CDA4EA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E3527DA-6CC9-B721-0F78-E6DFE0C3D245}"/>
              </a:ext>
            </a:extLst>
          </p:cNvPr>
          <p:cNvSpPr>
            <a:spLocks noGrp="1"/>
          </p:cNvSpPr>
          <p:nvPr>
            <p:ph type="sldNum" sz="quarter" idx="12"/>
          </p:nvPr>
        </p:nvSpPr>
        <p:spPr/>
        <p:txBody>
          <a:bodyPr/>
          <a:lstStyle/>
          <a:p>
            <a:fld id="{CFC74827-998E-445E-85CC-68C9B010D889}" type="slidenum">
              <a:rPr lang="fr-FR" smtClean="0"/>
              <a:t>‹N°›</a:t>
            </a:fld>
            <a:endParaRPr lang="fr-FR"/>
          </a:p>
        </p:txBody>
      </p:sp>
    </p:spTree>
    <p:extLst>
      <p:ext uri="{BB962C8B-B14F-4D97-AF65-F5344CB8AC3E}">
        <p14:creationId xmlns:p14="http://schemas.microsoft.com/office/powerpoint/2010/main" val="2710251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20A401-843F-B228-E50F-3020B075E2D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C0148143-E9F6-FB74-5CB5-1A8F6C3EDF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3AAEADAA-B1DB-347F-C40C-1A3904659C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35A5DBB-3AB6-5EAC-6B9F-C3A92B4072D0}"/>
              </a:ext>
            </a:extLst>
          </p:cNvPr>
          <p:cNvSpPr>
            <a:spLocks noGrp="1"/>
          </p:cNvSpPr>
          <p:nvPr>
            <p:ph type="dt" sz="half" idx="10"/>
          </p:nvPr>
        </p:nvSpPr>
        <p:spPr/>
        <p:txBody>
          <a:bodyPr/>
          <a:lstStyle/>
          <a:p>
            <a:fld id="{57DDF67C-6CDF-4CA9-A2EF-83577D109E67}" type="datetimeFigureOut">
              <a:rPr lang="fr-FR" smtClean="0"/>
              <a:t>17/03/2026</a:t>
            </a:fld>
            <a:endParaRPr lang="fr-FR"/>
          </a:p>
        </p:txBody>
      </p:sp>
      <p:sp>
        <p:nvSpPr>
          <p:cNvPr id="6" name="Espace réservé du pied de page 5">
            <a:extLst>
              <a:ext uri="{FF2B5EF4-FFF2-40B4-BE49-F238E27FC236}">
                <a16:creationId xmlns:a16="http://schemas.microsoft.com/office/drawing/2014/main" id="{D23015C4-0D3C-678B-714F-6EEBD291CA2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63486CD-1BAE-559A-C558-0132F46C03A6}"/>
              </a:ext>
            </a:extLst>
          </p:cNvPr>
          <p:cNvSpPr>
            <a:spLocks noGrp="1"/>
          </p:cNvSpPr>
          <p:nvPr>
            <p:ph type="sldNum" sz="quarter" idx="12"/>
          </p:nvPr>
        </p:nvSpPr>
        <p:spPr/>
        <p:txBody>
          <a:bodyPr/>
          <a:lstStyle/>
          <a:p>
            <a:fld id="{CFC74827-998E-445E-85CC-68C9B010D889}" type="slidenum">
              <a:rPr lang="fr-FR" smtClean="0"/>
              <a:t>‹N°›</a:t>
            </a:fld>
            <a:endParaRPr lang="fr-FR"/>
          </a:p>
        </p:txBody>
      </p:sp>
    </p:spTree>
    <p:extLst>
      <p:ext uri="{BB962C8B-B14F-4D97-AF65-F5344CB8AC3E}">
        <p14:creationId xmlns:p14="http://schemas.microsoft.com/office/powerpoint/2010/main" val="1765396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420C09D-B239-9B59-6CF6-BD36A3A813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92A4BFD4-B1C5-459E-4557-3CB5086C47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8CBC02B-9A97-9A42-B002-F81FC2609E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DDF67C-6CDF-4CA9-A2EF-83577D109E67}" type="datetimeFigureOut">
              <a:rPr lang="fr-FR" smtClean="0"/>
              <a:t>17/03/2026</a:t>
            </a:fld>
            <a:endParaRPr lang="fr-FR"/>
          </a:p>
        </p:txBody>
      </p:sp>
      <p:sp>
        <p:nvSpPr>
          <p:cNvPr id="5" name="Espace réservé du pied de page 4">
            <a:extLst>
              <a:ext uri="{FF2B5EF4-FFF2-40B4-BE49-F238E27FC236}">
                <a16:creationId xmlns:a16="http://schemas.microsoft.com/office/drawing/2014/main" id="{2DFD56B3-F87C-F900-A867-FD5E46D596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E44A56FF-E7C5-4179-062F-6E520ADE72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C74827-998E-445E-85CC-68C9B010D889}" type="slidenum">
              <a:rPr lang="fr-FR" smtClean="0"/>
              <a:t>‹N°›</a:t>
            </a:fld>
            <a:endParaRPr lang="fr-FR"/>
          </a:p>
        </p:txBody>
      </p:sp>
    </p:spTree>
    <p:extLst>
      <p:ext uri="{BB962C8B-B14F-4D97-AF65-F5344CB8AC3E}">
        <p14:creationId xmlns:p14="http://schemas.microsoft.com/office/powerpoint/2010/main" val="1031228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hyperlink" Target="https://www.legifrance.gouv.fr/codes/article_lc/LEGIARTI000044427676" TargetMode="Externa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hyperlink" Target="mailto:emploi@cdg05.fr" TargetMode="External"/><Relationship Id="rId5" Type="http://schemas.openxmlformats.org/officeDocument/2006/relationships/hyperlink" Target="mailto:cellulehandicap@cdg05.fr" TargetMode="Externa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hyperlink" Target="mailto:cellulehandicap@cdg05.fr" TargetMode="External"/><Relationship Id="rId4" Type="http://schemas.openxmlformats.org/officeDocument/2006/relationships/hyperlink" Target="mailto:emploi@cdg05.fr"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03863867-066D-EA0B-3E6C-753E4A0C2313}"/>
              </a:ext>
            </a:extLst>
          </p:cNvPr>
          <p:cNvPicPr>
            <a:picLocks noChangeAspect="1"/>
          </p:cNvPicPr>
          <p:nvPr/>
        </p:nvPicPr>
        <p:blipFill>
          <a:blip r:embed="rId3"/>
          <a:stretch>
            <a:fillRect/>
          </a:stretch>
        </p:blipFill>
        <p:spPr>
          <a:xfrm>
            <a:off x="-134912" y="-189923"/>
            <a:ext cx="5017464" cy="7063309"/>
          </a:xfrm>
          <a:prstGeom prst="rect">
            <a:avLst/>
          </a:prstGeom>
        </p:spPr>
      </p:pic>
      <p:pic>
        <p:nvPicPr>
          <p:cNvPr id="3" name="Image 2">
            <a:extLst>
              <a:ext uri="{FF2B5EF4-FFF2-40B4-BE49-F238E27FC236}">
                <a16:creationId xmlns:a16="http://schemas.microsoft.com/office/drawing/2014/main" id="{E23E7A88-E04C-267A-1209-CF6357B7B13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bwMode="auto">
          <a:xfrm>
            <a:off x="5446822" y="343574"/>
            <a:ext cx="2535624" cy="2333625"/>
          </a:xfrm>
          <a:prstGeom prst="rect">
            <a:avLst/>
          </a:prstGeom>
          <a:noFill/>
          <a:ln>
            <a:noFill/>
          </a:ln>
        </p:spPr>
      </p:pic>
      <p:sp>
        <p:nvSpPr>
          <p:cNvPr id="5" name="ZoneTexte 4">
            <a:extLst>
              <a:ext uri="{FF2B5EF4-FFF2-40B4-BE49-F238E27FC236}">
                <a16:creationId xmlns:a16="http://schemas.microsoft.com/office/drawing/2014/main" id="{45E979A8-1A1A-C8BB-4FBB-F0E035E1488B}"/>
              </a:ext>
            </a:extLst>
          </p:cNvPr>
          <p:cNvSpPr txBox="1"/>
          <p:nvPr/>
        </p:nvSpPr>
        <p:spPr>
          <a:xfrm>
            <a:off x="4616823" y="3129756"/>
            <a:ext cx="6669739" cy="3170099"/>
          </a:xfrm>
          <a:prstGeom prst="rect">
            <a:avLst/>
          </a:prstGeom>
          <a:noFill/>
        </p:spPr>
        <p:txBody>
          <a:bodyPr wrap="square" rtlCol="0">
            <a:spAutoFit/>
          </a:bodyPr>
          <a:lstStyle/>
          <a:p>
            <a:pPr algn="ctr"/>
            <a:r>
              <a:rPr lang="fr-FR" sz="4400" b="1" dirty="0">
                <a:solidFill>
                  <a:srgbClr val="424B5B"/>
                </a:solidFill>
                <a:latin typeface="Nunito" panose="00000500000000000000" pitchFamily="2" charset="0"/>
              </a:rPr>
              <a:t>ZOOM Prévention</a:t>
            </a:r>
          </a:p>
          <a:p>
            <a:pPr algn="ctr"/>
            <a:endParaRPr lang="fr-FR" sz="800" b="1" dirty="0">
              <a:solidFill>
                <a:srgbClr val="424B5B"/>
              </a:solidFill>
              <a:latin typeface="Nunito" panose="00000500000000000000" pitchFamily="2" charset="0"/>
            </a:endParaRPr>
          </a:p>
          <a:p>
            <a:pPr algn="ctr"/>
            <a:endParaRPr lang="fr-FR" sz="800" b="1" dirty="0">
              <a:solidFill>
                <a:srgbClr val="424B5B"/>
              </a:solidFill>
              <a:latin typeface="Nunito" panose="00000500000000000000" pitchFamily="2" charset="0"/>
            </a:endParaRPr>
          </a:p>
          <a:p>
            <a:pPr algn="just"/>
            <a:r>
              <a:rPr lang="fr-FR" sz="2800" b="1" dirty="0">
                <a:solidFill>
                  <a:srgbClr val="424B5B"/>
                </a:solidFill>
                <a:latin typeface="Nunito" panose="00000500000000000000" pitchFamily="2" charset="0"/>
              </a:rPr>
              <a:t>Informations sur le référent handicap </a:t>
            </a:r>
            <a:r>
              <a:rPr lang="fr-FR" sz="2800" dirty="0">
                <a:solidFill>
                  <a:srgbClr val="424B5B"/>
                </a:solidFill>
                <a:latin typeface="Nunito" panose="00000500000000000000" pitchFamily="2" charset="0"/>
              </a:rPr>
              <a:t>:</a:t>
            </a:r>
          </a:p>
          <a:p>
            <a:pPr algn="just"/>
            <a:r>
              <a:rPr lang="fr-FR" sz="2800" dirty="0">
                <a:solidFill>
                  <a:srgbClr val="424B5B"/>
                </a:solidFill>
                <a:latin typeface="Nunito" panose="00000500000000000000" pitchFamily="2" charset="0"/>
              </a:rPr>
              <a:t>-ses missions dans le cadre général d’une politique handicap et </a:t>
            </a:r>
          </a:p>
          <a:p>
            <a:pPr algn="just"/>
            <a:r>
              <a:rPr lang="fr-FR" sz="2800" dirty="0">
                <a:solidFill>
                  <a:srgbClr val="424B5B"/>
                </a:solidFill>
                <a:latin typeface="Nunito" panose="00000500000000000000" pitchFamily="2" charset="0"/>
              </a:rPr>
              <a:t>-le déploiement d’une organisation en appui au sein du CDG 05 </a:t>
            </a:r>
          </a:p>
        </p:txBody>
      </p:sp>
    </p:spTree>
    <p:extLst>
      <p:ext uri="{BB962C8B-B14F-4D97-AF65-F5344CB8AC3E}">
        <p14:creationId xmlns:p14="http://schemas.microsoft.com/office/powerpoint/2010/main" val="1111354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481AAA-5EE3-66CF-7E68-4E1D2180C8E2}"/>
            </a:ext>
          </a:extLst>
        </p:cNvPr>
        <p:cNvGrpSpPr/>
        <p:nvPr/>
      </p:nvGrpSpPr>
      <p:grpSpPr>
        <a:xfrm>
          <a:off x="0" y="0"/>
          <a:ext cx="0" cy="0"/>
          <a:chOff x="0" y="0"/>
          <a:chExt cx="0" cy="0"/>
        </a:xfrm>
      </p:grpSpPr>
      <p:pic>
        <p:nvPicPr>
          <p:cNvPr id="2" name="Image 1">
            <a:extLst>
              <a:ext uri="{FF2B5EF4-FFF2-40B4-BE49-F238E27FC236}">
                <a16:creationId xmlns:a16="http://schemas.microsoft.com/office/drawing/2014/main" id="{95B1BE92-9E98-26AF-0298-A2AE94BAA33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4873665" cy="6858000"/>
          </a:xfrm>
          <a:prstGeom prst="rect">
            <a:avLst/>
          </a:prstGeom>
        </p:spPr>
      </p:pic>
      <p:pic>
        <p:nvPicPr>
          <p:cNvPr id="3" name="Image 2">
            <a:extLst>
              <a:ext uri="{FF2B5EF4-FFF2-40B4-BE49-F238E27FC236}">
                <a16:creationId xmlns:a16="http://schemas.microsoft.com/office/drawing/2014/main" id="{207D7E6B-1847-0A32-7C3D-0DC6E344FC51}"/>
              </a:ext>
            </a:extLst>
          </p:cNvPr>
          <p:cNvPicPr>
            <a:picLocks noChangeAspect="1"/>
          </p:cNvPicPr>
          <p:nvPr/>
        </p:nvPicPr>
        <p:blipFill>
          <a:blip r:embed="rId4"/>
          <a:stretch>
            <a:fillRect/>
          </a:stretch>
        </p:blipFill>
        <p:spPr>
          <a:xfrm>
            <a:off x="238984" y="172695"/>
            <a:ext cx="1292770" cy="1189761"/>
          </a:xfrm>
          <a:prstGeom prst="rect">
            <a:avLst/>
          </a:prstGeom>
        </p:spPr>
      </p:pic>
      <p:sp>
        <p:nvSpPr>
          <p:cNvPr id="4" name="ZoneTexte 3">
            <a:extLst>
              <a:ext uri="{FF2B5EF4-FFF2-40B4-BE49-F238E27FC236}">
                <a16:creationId xmlns:a16="http://schemas.microsoft.com/office/drawing/2014/main" id="{BE7DC558-CE1A-B17E-E5D9-796E082512EF}"/>
              </a:ext>
            </a:extLst>
          </p:cNvPr>
          <p:cNvSpPr txBox="1"/>
          <p:nvPr/>
        </p:nvSpPr>
        <p:spPr>
          <a:xfrm>
            <a:off x="1770739" y="852104"/>
            <a:ext cx="2653290" cy="584775"/>
          </a:xfrm>
          <a:prstGeom prst="rect">
            <a:avLst/>
          </a:prstGeom>
          <a:noFill/>
        </p:spPr>
        <p:txBody>
          <a:bodyPr wrap="none" rtlCol="0">
            <a:spAutoFit/>
          </a:bodyPr>
          <a:lstStyle/>
          <a:p>
            <a:r>
              <a:rPr lang="fr-FR" sz="3200" b="1" u="sng" dirty="0">
                <a:solidFill>
                  <a:srgbClr val="424B5B"/>
                </a:solidFill>
                <a:latin typeface="Nunito" panose="00000500000000000000" pitchFamily="2" charset="0"/>
              </a:rPr>
              <a:t>Introduction :</a:t>
            </a:r>
          </a:p>
        </p:txBody>
      </p:sp>
      <p:sp>
        <p:nvSpPr>
          <p:cNvPr id="5" name="ZoneTexte 6">
            <a:extLst>
              <a:ext uri="{FF2B5EF4-FFF2-40B4-BE49-F238E27FC236}">
                <a16:creationId xmlns:a16="http://schemas.microsoft.com/office/drawing/2014/main" id="{662E4466-B54B-43C7-801B-0B3A692C2CE0}"/>
              </a:ext>
            </a:extLst>
          </p:cNvPr>
          <p:cNvSpPr txBox="1"/>
          <p:nvPr/>
        </p:nvSpPr>
        <p:spPr>
          <a:xfrm>
            <a:off x="4477732" y="1455038"/>
            <a:ext cx="7212244" cy="4893647"/>
          </a:xfrm>
          <a:prstGeom prst="rect">
            <a:avLst/>
          </a:prstGeom>
          <a:noFill/>
        </p:spPr>
        <p:txBody>
          <a:bodyPr wrap="square" rtlCol="0">
            <a:spAutoFit/>
          </a:bodyPr>
          <a:ls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2400" dirty="0">
                <a:solidFill>
                  <a:srgbClr val="424B5B"/>
                </a:solidFill>
                <a:latin typeface="Nunito" panose="00000500000000000000" pitchFamily="2" charset="0"/>
              </a:rPr>
              <a:t>Le CDG tient à réaffirmer sa présence et son accompagnement auprès des collectivités par la nomination prochaine d’un référent handicap pour :</a:t>
            </a:r>
          </a:p>
          <a:p>
            <a:endParaRPr lang="fr-FR" sz="2400" dirty="0">
              <a:solidFill>
                <a:srgbClr val="424B5B"/>
              </a:solidFill>
              <a:latin typeface="Nunito" panose="00000500000000000000" pitchFamily="2" charset="0"/>
            </a:endParaRPr>
          </a:p>
          <a:p>
            <a:pPr marL="285750" indent="-285750">
              <a:buFont typeface="Arial" panose="020B0604020202020204" pitchFamily="34" charset="0"/>
              <a:buChar char="•"/>
            </a:pPr>
            <a:r>
              <a:rPr lang="fr-FR" sz="2400" dirty="0">
                <a:solidFill>
                  <a:srgbClr val="424B5B"/>
                </a:solidFill>
                <a:latin typeface="Nunito" panose="00000500000000000000" pitchFamily="2" charset="0"/>
              </a:rPr>
              <a:t>Appuyer les collectivités dans la construction de leur politique handicap </a:t>
            </a:r>
          </a:p>
          <a:p>
            <a:endParaRPr lang="fr-FR" sz="2400" dirty="0">
              <a:solidFill>
                <a:srgbClr val="424B5B"/>
              </a:solidFill>
              <a:latin typeface="Nunito" panose="00000500000000000000" pitchFamily="2" charset="0"/>
            </a:endParaRPr>
          </a:p>
          <a:p>
            <a:pPr marL="285750" indent="-285750">
              <a:buFont typeface="Arial" panose="020B0604020202020204" pitchFamily="34" charset="0"/>
              <a:buChar char="•"/>
            </a:pPr>
            <a:r>
              <a:rPr lang="fr-FR" sz="2400" dirty="0">
                <a:solidFill>
                  <a:srgbClr val="424B5B"/>
                </a:solidFill>
                <a:latin typeface="Nunito" panose="00000500000000000000" pitchFamily="2" charset="0"/>
              </a:rPr>
              <a:t> Accompagner les agents dans leur parcours professionnel</a:t>
            </a:r>
          </a:p>
          <a:p>
            <a:endParaRPr lang="fr-FR" sz="2400" dirty="0">
              <a:solidFill>
                <a:srgbClr val="424B5B"/>
              </a:solidFill>
              <a:latin typeface="Nunito" panose="00000500000000000000" pitchFamily="2" charset="0"/>
            </a:endParaRPr>
          </a:p>
          <a:p>
            <a:pPr marL="285750" indent="-285750">
              <a:buFont typeface="Arial" panose="020B0604020202020204" pitchFamily="34" charset="0"/>
              <a:buChar char="•"/>
            </a:pPr>
            <a:r>
              <a:rPr lang="fr-FR" sz="2400" dirty="0">
                <a:solidFill>
                  <a:srgbClr val="424B5B"/>
                </a:solidFill>
                <a:latin typeface="Nunito" panose="00000500000000000000" pitchFamily="2" charset="0"/>
              </a:rPr>
              <a:t>Coordonner les diverses actions à déployer dans ce sens </a:t>
            </a:r>
          </a:p>
          <a:p>
            <a:endParaRPr lang="fr-FR" sz="2400" dirty="0">
              <a:solidFill>
                <a:srgbClr val="424B5B"/>
              </a:solidFill>
              <a:latin typeface="Nunito" panose="00000500000000000000" pitchFamily="2" charset="0"/>
            </a:endParaRPr>
          </a:p>
        </p:txBody>
      </p:sp>
    </p:spTree>
    <p:extLst>
      <p:ext uri="{BB962C8B-B14F-4D97-AF65-F5344CB8AC3E}">
        <p14:creationId xmlns:p14="http://schemas.microsoft.com/office/powerpoint/2010/main" val="935849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4152C-1CEA-7C0D-BDCC-0A454B7D633A}"/>
            </a:ext>
          </a:extLst>
        </p:cNvPr>
        <p:cNvGrpSpPr/>
        <p:nvPr/>
      </p:nvGrpSpPr>
      <p:grpSpPr>
        <a:xfrm>
          <a:off x="0" y="0"/>
          <a:ext cx="0" cy="0"/>
          <a:chOff x="0" y="0"/>
          <a:chExt cx="0" cy="0"/>
        </a:xfrm>
      </p:grpSpPr>
      <p:pic>
        <p:nvPicPr>
          <p:cNvPr id="2" name="Image 1">
            <a:extLst>
              <a:ext uri="{FF2B5EF4-FFF2-40B4-BE49-F238E27FC236}">
                <a16:creationId xmlns:a16="http://schemas.microsoft.com/office/drawing/2014/main" id="{779C2959-58B5-2B52-2657-95847E45A4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4873665" cy="6858000"/>
          </a:xfrm>
          <a:prstGeom prst="rect">
            <a:avLst/>
          </a:prstGeom>
        </p:spPr>
      </p:pic>
      <p:pic>
        <p:nvPicPr>
          <p:cNvPr id="3" name="Image 2">
            <a:extLst>
              <a:ext uri="{FF2B5EF4-FFF2-40B4-BE49-F238E27FC236}">
                <a16:creationId xmlns:a16="http://schemas.microsoft.com/office/drawing/2014/main" id="{E439F14B-6D93-A09F-F140-0AE009C88100}"/>
              </a:ext>
            </a:extLst>
          </p:cNvPr>
          <p:cNvPicPr>
            <a:picLocks noChangeAspect="1"/>
          </p:cNvPicPr>
          <p:nvPr/>
        </p:nvPicPr>
        <p:blipFill>
          <a:blip r:embed="rId4"/>
          <a:stretch>
            <a:fillRect/>
          </a:stretch>
        </p:blipFill>
        <p:spPr>
          <a:xfrm>
            <a:off x="12841" y="15378"/>
            <a:ext cx="1094378" cy="1007177"/>
          </a:xfrm>
          <a:prstGeom prst="rect">
            <a:avLst/>
          </a:prstGeom>
        </p:spPr>
      </p:pic>
      <p:sp>
        <p:nvSpPr>
          <p:cNvPr id="4" name="ZoneTexte 3">
            <a:extLst>
              <a:ext uri="{FF2B5EF4-FFF2-40B4-BE49-F238E27FC236}">
                <a16:creationId xmlns:a16="http://schemas.microsoft.com/office/drawing/2014/main" id="{74E7F99A-8E79-5E8D-991E-DE3676E63802}"/>
              </a:ext>
            </a:extLst>
          </p:cNvPr>
          <p:cNvSpPr txBox="1"/>
          <p:nvPr/>
        </p:nvSpPr>
        <p:spPr>
          <a:xfrm>
            <a:off x="1210235" y="732184"/>
            <a:ext cx="7960659" cy="584775"/>
          </a:xfrm>
          <a:prstGeom prst="rect">
            <a:avLst/>
          </a:prstGeom>
          <a:noFill/>
        </p:spPr>
        <p:txBody>
          <a:bodyPr wrap="square" rtlCol="0">
            <a:spAutoFit/>
          </a:bodyPr>
          <a:lstStyle/>
          <a:p>
            <a:r>
              <a:rPr lang="fr-FR" sz="3200" b="1" dirty="0"/>
              <a:t>RAPPEL contexte légal</a:t>
            </a:r>
          </a:p>
        </p:txBody>
      </p:sp>
      <p:sp>
        <p:nvSpPr>
          <p:cNvPr id="5" name="ZoneTexte 6">
            <a:extLst>
              <a:ext uri="{FF2B5EF4-FFF2-40B4-BE49-F238E27FC236}">
                <a16:creationId xmlns:a16="http://schemas.microsoft.com/office/drawing/2014/main" id="{502E87D1-7DDF-3F5C-D69E-A60046EEE207}"/>
              </a:ext>
            </a:extLst>
          </p:cNvPr>
          <p:cNvSpPr txBox="1"/>
          <p:nvPr/>
        </p:nvSpPr>
        <p:spPr>
          <a:xfrm>
            <a:off x="1210236" y="1380088"/>
            <a:ext cx="10354236" cy="5139869"/>
          </a:xfrm>
          <a:prstGeom prst="rect">
            <a:avLst/>
          </a:prstGeom>
          <a:noFill/>
        </p:spPr>
        <p:txBody>
          <a:bodyPr wrap="square" rtlCol="0">
            <a:spAutoFit/>
          </a:bodyPr>
          <a:ls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2400" dirty="0"/>
              <a:t>Loi handicap du </a:t>
            </a:r>
            <a:r>
              <a:rPr lang="fr-FR" sz="2400" u="sng" dirty="0"/>
              <a:t>11 février 2005 </a:t>
            </a:r>
            <a:r>
              <a:rPr lang="fr-FR" sz="2400" dirty="0"/>
              <a:t>: </a:t>
            </a:r>
            <a:r>
              <a:rPr lang="fr-FR" dirty="0"/>
              <a:t> «</a:t>
            </a:r>
            <a:r>
              <a:rPr lang="fr-FR" sz="2000" dirty="0"/>
              <a:t> Les personnes en situation de handicap ont les mêmes droits que tout citoyen dans tous les aspects de la vie : éducation, </a:t>
            </a:r>
            <a:r>
              <a:rPr lang="fr-FR" sz="2000" b="1" u="sng" dirty="0"/>
              <a:t>emploi</a:t>
            </a:r>
            <a:r>
              <a:rPr lang="fr-FR" sz="2000" dirty="0"/>
              <a:t>, santé, transports, loisirs, etc. » (rôle de l’employeur)</a:t>
            </a:r>
          </a:p>
          <a:p>
            <a:endParaRPr lang="fr-FR" sz="800" dirty="0"/>
          </a:p>
          <a:p>
            <a:endParaRPr lang="fr-FR" sz="800" dirty="0"/>
          </a:p>
          <a:p>
            <a:r>
              <a:rPr lang="fr-FR" sz="2400" dirty="0"/>
              <a:t>La loi du </a:t>
            </a:r>
            <a:r>
              <a:rPr lang="fr-FR" sz="2400" u="sng" dirty="0">
                <a:hlinkClick r:id="rId5" tooltip="Texte de la loi du 6 août 2019 sur legifrance">
                  <a:extLst>
                    <a:ext uri="{A12FA001-AC4F-418D-AE19-62706E023703}">
                      <ahyp:hlinkClr xmlns:ahyp="http://schemas.microsoft.com/office/drawing/2018/hyperlinkcolor" val="tx"/>
                    </a:ext>
                  </a:extLst>
                </a:hlinkClick>
              </a:rPr>
              <a:t>6 août 2019</a:t>
            </a:r>
            <a:r>
              <a:rPr lang="fr-FR" sz="2400" u="sng" dirty="0"/>
              <a:t> </a:t>
            </a:r>
            <a:r>
              <a:rPr lang="fr-FR" sz="2400" dirty="0"/>
              <a:t>de transformation de la Fonction publique a instauré le rôle du référent handicap : </a:t>
            </a:r>
            <a:r>
              <a:rPr lang="fr-FR" sz="2000" dirty="0"/>
              <a:t>« </a:t>
            </a:r>
            <a:r>
              <a:rPr lang="fr-FR" sz="2000" b="1" dirty="0"/>
              <a:t>Tout agent a le droit de consulter un référent handicap</a:t>
            </a:r>
            <a:r>
              <a:rPr lang="fr-FR" sz="2000" dirty="0"/>
              <a:t>, chargé de l'accompagner tout au long de sa carrière et de coordonner les actions menées par son employeur en matière d'accueil, d'insertion et de maintien dans l'emploi des personnes handicapées ».</a:t>
            </a:r>
          </a:p>
          <a:p>
            <a:endParaRPr lang="fr-FR" sz="800" dirty="0"/>
          </a:p>
          <a:p>
            <a:endParaRPr lang="fr-FR" sz="800" dirty="0"/>
          </a:p>
          <a:p>
            <a:r>
              <a:rPr lang="fr-FR" sz="2400" dirty="0"/>
              <a:t>En </a:t>
            </a:r>
            <a:r>
              <a:rPr lang="fr-FR" sz="2400" b="1" dirty="0"/>
              <a:t>2022</a:t>
            </a:r>
            <a:r>
              <a:rPr lang="fr-FR" sz="2400" dirty="0"/>
              <a:t>, la définition du poste de référent handicap s’est renforcée ainsi : </a:t>
            </a:r>
            <a:r>
              <a:rPr lang="fr-FR" sz="2000" dirty="0"/>
              <a:t>« Accompagner les agents en situation de handicap tout au long du parcours professionnel. Promouvoir et mettre en œuvre une politique </a:t>
            </a:r>
            <a:r>
              <a:rPr lang="fr-FR" sz="2000" i="1" dirty="0"/>
              <a:t>RH</a:t>
            </a:r>
            <a:r>
              <a:rPr lang="fr-FR" sz="2000" dirty="0"/>
              <a:t> inclusive au sein de structures dans les dimensions relatives au recrutement, à l’insertion, au parcours professionnel et au maintien dans l’emploi ».</a:t>
            </a:r>
          </a:p>
          <a:p>
            <a:endParaRPr lang="fr-FR" sz="800" dirty="0"/>
          </a:p>
          <a:p>
            <a:endParaRPr lang="fr-FR" sz="800" dirty="0"/>
          </a:p>
          <a:p>
            <a:r>
              <a:rPr lang="fr-FR" sz="2400" dirty="0">
                <a:sym typeface="Wingdings" panose="05000000000000000000" pitchFamily="2" charset="2"/>
              </a:rPr>
              <a:t> </a:t>
            </a:r>
            <a:r>
              <a:rPr lang="fr-FR" sz="2000" b="1" dirty="0"/>
              <a:t>Tout employeur public (de plus de 250 agents) doit désigner un référent handicap</a:t>
            </a:r>
          </a:p>
        </p:txBody>
      </p:sp>
    </p:spTree>
    <p:extLst>
      <p:ext uri="{BB962C8B-B14F-4D97-AF65-F5344CB8AC3E}">
        <p14:creationId xmlns:p14="http://schemas.microsoft.com/office/powerpoint/2010/main" val="1131326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EB4A48-D71D-BE84-F517-34129CBAD9B6}"/>
            </a:ext>
          </a:extLst>
        </p:cNvPr>
        <p:cNvGrpSpPr/>
        <p:nvPr/>
      </p:nvGrpSpPr>
      <p:grpSpPr>
        <a:xfrm>
          <a:off x="0" y="0"/>
          <a:ext cx="0" cy="0"/>
          <a:chOff x="0" y="0"/>
          <a:chExt cx="0" cy="0"/>
        </a:xfrm>
      </p:grpSpPr>
      <p:pic>
        <p:nvPicPr>
          <p:cNvPr id="2" name="Image 1">
            <a:extLst>
              <a:ext uri="{FF2B5EF4-FFF2-40B4-BE49-F238E27FC236}">
                <a16:creationId xmlns:a16="http://schemas.microsoft.com/office/drawing/2014/main" id="{FE122840-4CFA-6956-4DAB-801D4F6693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4873665" cy="6858000"/>
          </a:xfrm>
          <a:prstGeom prst="rect">
            <a:avLst/>
          </a:prstGeom>
        </p:spPr>
      </p:pic>
      <p:pic>
        <p:nvPicPr>
          <p:cNvPr id="3" name="Image 2">
            <a:extLst>
              <a:ext uri="{FF2B5EF4-FFF2-40B4-BE49-F238E27FC236}">
                <a16:creationId xmlns:a16="http://schemas.microsoft.com/office/drawing/2014/main" id="{3CF88C22-E8E0-43B3-A0CD-1C59DD9CF2DC}"/>
              </a:ext>
            </a:extLst>
          </p:cNvPr>
          <p:cNvPicPr>
            <a:picLocks noChangeAspect="1"/>
          </p:cNvPicPr>
          <p:nvPr/>
        </p:nvPicPr>
        <p:blipFill>
          <a:blip r:embed="rId4"/>
          <a:stretch>
            <a:fillRect/>
          </a:stretch>
        </p:blipFill>
        <p:spPr>
          <a:xfrm>
            <a:off x="12843" y="0"/>
            <a:ext cx="944807" cy="869524"/>
          </a:xfrm>
          <a:prstGeom prst="rect">
            <a:avLst/>
          </a:prstGeom>
        </p:spPr>
      </p:pic>
      <p:sp>
        <p:nvSpPr>
          <p:cNvPr id="4" name="ZoneTexte 3">
            <a:extLst>
              <a:ext uri="{FF2B5EF4-FFF2-40B4-BE49-F238E27FC236}">
                <a16:creationId xmlns:a16="http://schemas.microsoft.com/office/drawing/2014/main" id="{8977FB81-FB86-B491-30FA-510CC5772573}"/>
              </a:ext>
            </a:extLst>
          </p:cNvPr>
          <p:cNvSpPr txBox="1"/>
          <p:nvPr/>
        </p:nvSpPr>
        <p:spPr>
          <a:xfrm>
            <a:off x="1605849" y="257053"/>
            <a:ext cx="6114174" cy="584775"/>
          </a:xfrm>
          <a:prstGeom prst="rect">
            <a:avLst/>
          </a:prstGeom>
          <a:noFill/>
        </p:spPr>
        <p:txBody>
          <a:bodyPr wrap="none" rtlCol="0">
            <a:spAutoFit/>
          </a:bodyPr>
          <a:lstStyle/>
          <a:p>
            <a:r>
              <a:rPr lang="fr-FR" sz="3200" b="1" u="sng" dirty="0">
                <a:solidFill>
                  <a:srgbClr val="424B5B"/>
                </a:solidFill>
                <a:latin typeface="Nunito" panose="00000500000000000000" pitchFamily="2" charset="0"/>
              </a:rPr>
              <a:t>C’est quoi un référent handicap ?</a:t>
            </a:r>
          </a:p>
        </p:txBody>
      </p:sp>
      <p:sp>
        <p:nvSpPr>
          <p:cNvPr id="5" name="ZoneTexte 6">
            <a:extLst>
              <a:ext uri="{FF2B5EF4-FFF2-40B4-BE49-F238E27FC236}">
                <a16:creationId xmlns:a16="http://schemas.microsoft.com/office/drawing/2014/main" id="{5BEC3C51-68E9-0597-B3EA-A4DF901E8BB6}"/>
              </a:ext>
            </a:extLst>
          </p:cNvPr>
          <p:cNvSpPr txBox="1"/>
          <p:nvPr/>
        </p:nvSpPr>
        <p:spPr>
          <a:xfrm>
            <a:off x="412376" y="1380088"/>
            <a:ext cx="11669696" cy="5324535"/>
          </a:xfrm>
          <a:prstGeom prst="rect">
            <a:avLst/>
          </a:prstGeom>
          <a:noFill/>
        </p:spPr>
        <p:txBody>
          <a:bodyPr wrap="square" rtlCol="0">
            <a:spAutoFit/>
          </a:bodyPr>
          <a:ls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2400" b="1" dirty="0"/>
              <a:t>Un référentiel métier avec 6 missions</a:t>
            </a:r>
            <a:r>
              <a:rPr lang="fr-FR" sz="2400" dirty="0"/>
              <a:t> </a:t>
            </a:r>
            <a:r>
              <a:rPr lang="fr-FR" sz="2400" b="1" dirty="0"/>
              <a:t>associées aux grands axes</a:t>
            </a:r>
            <a:r>
              <a:rPr lang="fr-FR" sz="2400" dirty="0"/>
              <a:t> </a:t>
            </a:r>
            <a:r>
              <a:rPr lang="fr-FR" sz="2400" b="1" dirty="0"/>
              <a:t>de la politique handicap</a:t>
            </a:r>
            <a:r>
              <a:rPr lang="fr-FR" sz="2400" dirty="0"/>
              <a:t> : </a:t>
            </a:r>
          </a:p>
          <a:p>
            <a:endParaRPr lang="fr-FR" sz="800" dirty="0"/>
          </a:p>
          <a:p>
            <a:r>
              <a:rPr lang="fr-FR" sz="2800" dirty="0"/>
              <a:t>1/ Coordonner</a:t>
            </a:r>
          </a:p>
          <a:p>
            <a:r>
              <a:rPr lang="fr-FR" sz="2800" dirty="0"/>
              <a:t>2/ Animer           </a:t>
            </a:r>
            <a:r>
              <a:rPr lang="fr-FR" sz="2800" dirty="0">
                <a:sym typeface="Wingdings" panose="05000000000000000000" pitchFamily="2" charset="2"/>
              </a:rPr>
              <a:t> Rôle du Référent Handicap : </a:t>
            </a:r>
            <a:r>
              <a:rPr lang="fr-FR" sz="2800" dirty="0">
                <a:highlight>
                  <a:srgbClr val="FFFF00"/>
                </a:highlight>
                <a:hlinkClick r:id="rId5">
                  <a:extLst>
                    <a:ext uri="{A12FA001-AC4F-418D-AE19-62706E023703}">
                      <ahyp:hlinkClr xmlns:ahyp="http://schemas.microsoft.com/office/drawing/2018/hyperlinkcolor" val="tx"/>
                    </a:ext>
                  </a:extLst>
                </a:hlinkClick>
              </a:rPr>
              <a:t>cellulehandicap@cdg05.fr</a:t>
            </a:r>
            <a:r>
              <a:rPr lang="fr-FR" sz="2800" dirty="0">
                <a:highlight>
                  <a:srgbClr val="FFFF00"/>
                </a:highlight>
              </a:rPr>
              <a:t> </a:t>
            </a:r>
            <a:endParaRPr lang="fr-FR" sz="2800" dirty="0"/>
          </a:p>
          <a:p>
            <a:r>
              <a:rPr lang="fr-FR" sz="2800" dirty="0"/>
              <a:t>3/ Sensibiliser</a:t>
            </a:r>
          </a:p>
          <a:p>
            <a:endParaRPr lang="fr-FR" sz="800" b="1" dirty="0"/>
          </a:p>
          <a:p>
            <a:endParaRPr lang="fr-FR" sz="800" dirty="0"/>
          </a:p>
          <a:p>
            <a:r>
              <a:rPr lang="fr-FR" sz="2800" dirty="0"/>
              <a:t>4/ Accompagnement au recrutement et intégration </a:t>
            </a:r>
            <a:r>
              <a:rPr lang="fr-FR" sz="2800" dirty="0">
                <a:sym typeface="Wingdings" panose="05000000000000000000" pitchFamily="2" charset="2"/>
              </a:rPr>
              <a:t> Sandrine Clavel : 									       </a:t>
            </a:r>
            <a:r>
              <a:rPr lang="fr-FR" sz="2800" dirty="0">
                <a:highlight>
                  <a:srgbClr val="FFFF00"/>
                </a:highlight>
                <a:hlinkClick r:id="rId6">
                  <a:extLst>
                    <a:ext uri="{A12FA001-AC4F-418D-AE19-62706E023703}">
                      <ahyp:hlinkClr xmlns:ahyp="http://schemas.microsoft.com/office/drawing/2018/hyperlinkcolor" val="tx"/>
                    </a:ext>
                  </a:extLst>
                </a:hlinkClick>
              </a:rPr>
              <a:t>emploi@cdg05.fr</a:t>
            </a:r>
            <a:r>
              <a:rPr lang="fr-FR" sz="2800" dirty="0">
                <a:highlight>
                  <a:srgbClr val="FFFF00"/>
                </a:highlight>
              </a:rPr>
              <a:t> </a:t>
            </a:r>
            <a:endParaRPr lang="fr-FR" sz="2800" dirty="0"/>
          </a:p>
          <a:p>
            <a:endParaRPr lang="fr-FR" sz="800" dirty="0"/>
          </a:p>
          <a:p>
            <a:r>
              <a:rPr lang="fr-FR" sz="2800" dirty="0"/>
              <a:t>5/ Accompagnement au maintien dans l’emploi </a:t>
            </a:r>
            <a:r>
              <a:rPr lang="fr-FR" sz="2800" dirty="0">
                <a:sym typeface="Wingdings" panose="05000000000000000000" pitchFamily="2" charset="2"/>
              </a:rPr>
              <a:t> Référent Handicap : 									</a:t>
            </a:r>
            <a:r>
              <a:rPr lang="fr-FR" sz="2800" dirty="0">
                <a:highlight>
                  <a:srgbClr val="FFFF00"/>
                </a:highlight>
                <a:hlinkClick r:id="rId5">
                  <a:extLst>
                    <a:ext uri="{A12FA001-AC4F-418D-AE19-62706E023703}">
                      <ahyp:hlinkClr xmlns:ahyp="http://schemas.microsoft.com/office/drawing/2018/hyperlinkcolor" val="tx"/>
                    </a:ext>
                  </a:extLst>
                </a:hlinkClick>
              </a:rPr>
              <a:t>cellulehandicap@cdg05.fr</a:t>
            </a:r>
            <a:r>
              <a:rPr lang="fr-FR" sz="2800" dirty="0">
                <a:highlight>
                  <a:srgbClr val="FFFF00"/>
                </a:highlight>
              </a:rPr>
              <a:t> </a:t>
            </a:r>
            <a:endParaRPr lang="fr-FR" sz="2800" dirty="0"/>
          </a:p>
          <a:p>
            <a:endParaRPr lang="fr-FR" sz="800" dirty="0"/>
          </a:p>
          <a:p>
            <a:r>
              <a:rPr lang="fr-FR" sz="2800" dirty="0"/>
              <a:t>6/ Proposer un appui administratif </a:t>
            </a:r>
            <a:r>
              <a:rPr lang="fr-FR" sz="2000" dirty="0"/>
              <a:t>(lien FIPHFP aides financières et plateforme PEP’S, DOETH Déclaration d’obligation d’emploi à hauteur de 6% dès que l’effectif est supérieur à 20 ETP) </a:t>
            </a:r>
            <a:r>
              <a:rPr lang="fr-FR" sz="2400" dirty="0">
                <a:sym typeface="Wingdings" panose="05000000000000000000" pitchFamily="2" charset="2"/>
              </a:rPr>
              <a:t> </a:t>
            </a:r>
            <a:r>
              <a:rPr lang="fr-FR" sz="2000" dirty="0"/>
              <a:t> 										</a:t>
            </a:r>
            <a:r>
              <a:rPr lang="fr-FR" sz="2800" dirty="0">
                <a:highlight>
                  <a:srgbClr val="FFFF00"/>
                </a:highlight>
                <a:hlinkClick r:id="rId5">
                  <a:extLst>
                    <a:ext uri="{A12FA001-AC4F-418D-AE19-62706E023703}">
                      <ahyp:hlinkClr xmlns:ahyp="http://schemas.microsoft.com/office/drawing/2018/hyperlinkcolor" val="tx"/>
                    </a:ext>
                  </a:extLst>
                </a:hlinkClick>
              </a:rPr>
              <a:t>cellulehandicap@cdg05.fr</a:t>
            </a:r>
            <a:r>
              <a:rPr lang="fr-FR" sz="2800" dirty="0">
                <a:highlight>
                  <a:srgbClr val="FFFF00"/>
                </a:highlight>
              </a:rPr>
              <a:t> </a:t>
            </a:r>
            <a:endParaRPr lang="fr-FR" sz="2800" dirty="0"/>
          </a:p>
        </p:txBody>
      </p:sp>
    </p:spTree>
    <p:extLst>
      <p:ext uri="{BB962C8B-B14F-4D97-AF65-F5344CB8AC3E}">
        <p14:creationId xmlns:p14="http://schemas.microsoft.com/office/powerpoint/2010/main" val="2370889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45F6FB22-1E8E-E953-D167-C15B1E15B806}"/>
              </a:ext>
            </a:extLst>
          </p:cNvPr>
          <p:cNvSpPr txBox="1"/>
          <p:nvPr/>
        </p:nvSpPr>
        <p:spPr>
          <a:xfrm>
            <a:off x="1030941" y="68105"/>
            <a:ext cx="10667999" cy="954107"/>
          </a:xfrm>
          <a:prstGeom prst="rect">
            <a:avLst/>
          </a:prstGeom>
          <a:noFill/>
        </p:spPr>
        <p:txBody>
          <a:bodyPr wrap="square" rtlCol="0">
            <a:spAutoFit/>
          </a:bodyPr>
          <a:lstStyle/>
          <a:p>
            <a:pPr algn="ctr"/>
            <a:r>
              <a:rPr lang="fr-FR" sz="2800" b="1" dirty="0"/>
              <a:t>Le </a:t>
            </a:r>
            <a:r>
              <a:rPr lang="fr-FR" sz="2800" b="1" u="sng" dirty="0"/>
              <a:t>MAINTIEN</a:t>
            </a:r>
            <a:r>
              <a:rPr lang="fr-FR" sz="2800" b="1" dirty="0"/>
              <a:t> dans l’emploi relevant d’un </a:t>
            </a:r>
          </a:p>
          <a:p>
            <a:pPr algn="ctr"/>
            <a:r>
              <a:rPr lang="fr-FR" sz="2800" b="1" dirty="0"/>
              <a:t>handicap ou de restrictions médicales </a:t>
            </a:r>
            <a:r>
              <a:rPr lang="fr-FR" dirty="0"/>
              <a:t>(Pour une meilleure identification des situations)</a:t>
            </a:r>
          </a:p>
        </p:txBody>
      </p:sp>
      <p:sp>
        <p:nvSpPr>
          <p:cNvPr id="26" name="ZoneTexte 25">
            <a:extLst>
              <a:ext uri="{FF2B5EF4-FFF2-40B4-BE49-F238E27FC236}">
                <a16:creationId xmlns:a16="http://schemas.microsoft.com/office/drawing/2014/main" id="{FE6540A7-01EA-A0B1-48F2-8555DCF5EDB2}"/>
              </a:ext>
            </a:extLst>
          </p:cNvPr>
          <p:cNvSpPr txBox="1"/>
          <p:nvPr/>
        </p:nvSpPr>
        <p:spPr>
          <a:xfrm>
            <a:off x="4587182" y="3772858"/>
            <a:ext cx="3066474" cy="400110"/>
          </a:xfrm>
          <a:prstGeom prst="rect">
            <a:avLst/>
          </a:prstGeom>
          <a:noFill/>
        </p:spPr>
        <p:txBody>
          <a:bodyPr wrap="square" rtlCol="0">
            <a:spAutoFit/>
          </a:bodyPr>
          <a:lstStyle/>
          <a:p>
            <a:r>
              <a:rPr lang="it-IT" sz="2000" b="1" dirty="0"/>
              <a:t>cellulehandicap@cdg05.fr</a:t>
            </a:r>
            <a:r>
              <a:rPr lang="fr-FR" sz="2000" b="1" dirty="0"/>
              <a:t> </a:t>
            </a:r>
          </a:p>
        </p:txBody>
      </p:sp>
      <p:sp>
        <p:nvSpPr>
          <p:cNvPr id="27" name="Trapèze 26">
            <a:extLst>
              <a:ext uri="{FF2B5EF4-FFF2-40B4-BE49-F238E27FC236}">
                <a16:creationId xmlns:a16="http://schemas.microsoft.com/office/drawing/2014/main" id="{AA3EE1CA-FDB4-CAC1-EBB3-7432FCB72D6C}"/>
              </a:ext>
            </a:extLst>
          </p:cNvPr>
          <p:cNvSpPr/>
          <p:nvPr/>
        </p:nvSpPr>
        <p:spPr>
          <a:xfrm>
            <a:off x="886118" y="4550276"/>
            <a:ext cx="10030119" cy="1668544"/>
          </a:xfrm>
          <a:prstGeom prst="trapezoid">
            <a:avLst>
              <a:gd name="adj" fmla="val 282061"/>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8" name="Trapèze 27">
            <a:extLst>
              <a:ext uri="{FF2B5EF4-FFF2-40B4-BE49-F238E27FC236}">
                <a16:creationId xmlns:a16="http://schemas.microsoft.com/office/drawing/2014/main" id="{2CBAD34C-6E44-9AF0-3055-F07F13EEE2BE}"/>
              </a:ext>
            </a:extLst>
          </p:cNvPr>
          <p:cNvSpPr/>
          <p:nvPr/>
        </p:nvSpPr>
        <p:spPr>
          <a:xfrm rot="10800000">
            <a:off x="886118" y="1232046"/>
            <a:ext cx="9832157" cy="2290707"/>
          </a:xfrm>
          <a:prstGeom prst="trapezoid">
            <a:avLst>
              <a:gd name="adj" fmla="val 201749"/>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38100"/>
          <a:scene3d>
            <a:camera prst="orthographicFront"/>
            <a:lightRig rig="threePt" dir="t"/>
          </a:scene3d>
          <a:sp3d extrusionH="50800">
            <a:bevel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9" name="Organigramme : Disque magnétique 28">
            <a:extLst>
              <a:ext uri="{FF2B5EF4-FFF2-40B4-BE49-F238E27FC236}">
                <a16:creationId xmlns:a16="http://schemas.microsoft.com/office/drawing/2014/main" id="{6D2104CD-3C91-2ABD-CFDA-6A94C1103CC2}"/>
              </a:ext>
            </a:extLst>
          </p:cNvPr>
          <p:cNvSpPr/>
          <p:nvPr/>
        </p:nvSpPr>
        <p:spPr>
          <a:xfrm rot="10800000">
            <a:off x="5510819" y="3382647"/>
            <a:ext cx="609600" cy="387033"/>
          </a:xfrm>
          <a:prstGeom prst="flowChartMagneticDisk">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1" name="Organigramme : Disque magnétique 30">
            <a:extLst>
              <a:ext uri="{FF2B5EF4-FFF2-40B4-BE49-F238E27FC236}">
                <a16:creationId xmlns:a16="http://schemas.microsoft.com/office/drawing/2014/main" id="{2DF07568-D93B-F5FD-1BFD-8DE04F5CF76B}"/>
              </a:ext>
            </a:extLst>
          </p:cNvPr>
          <p:cNvSpPr/>
          <p:nvPr/>
        </p:nvSpPr>
        <p:spPr>
          <a:xfrm>
            <a:off x="5591665" y="4200546"/>
            <a:ext cx="609600" cy="387033"/>
          </a:xfrm>
          <a:prstGeom prst="flowChartMagneticDisk">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3" name="ZoneTexte 32">
            <a:extLst>
              <a:ext uri="{FF2B5EF4-FFF2-40B4-BE49-F238E27FC236}">
                <a16:creationId xmlns:a16="http://schemas.microsoft.com/office/drawing/2014/main" id="{3F5D7EF9-1D9B-7F1F-38B9-1DC2ACA1B8BE}"/>
              </a:ext>
            </a:extLst>
          </p:cNvPr>
          <p:cNvSpPr txBox="1"/>
          <p:nvPr/>
        </p:nvSpPr>
        <p:spPr>
          <a:xfrm>
            <a:off x="2576941" y="1226865"/>
            <a:ext cx="6355149" cy="1200329"/>
          </a:xfrm>
          <a:prstGeom prst="rect">
            <a:avLst/>
          </a:prstGeom>
          <a:noFill/>
        </p:spPr>
        <p:txBody>
          <a:bodyPr wrap="square" rtlCol="0">
            <a:spAutoFit/>
          </a:bodyPr>
          <a:lstStyle/>
          <a:p>
            <a:pPr algn="just"/>
            <a:r>
              <a:rPr lang="fr-FR" b="1" dirty="0"/>
              <a:t>Cette identification provient </a:t>
            </a:r>
            <a:r>
              <a:rPr lang="fr-FR" b="1" u="sng" dirty="0"/>
              <a:t>obligatoirement d’une demande directe de l’autorité territoriale avec un document justificatif </a:t>
            </a:r>
            <a:r>
              <a:rPr lang="fr-FR" b="1" dirty="0"/>
              <a:t>: la fiche de visite médicale par exemple. ATTENTION, il n’y a pas de             	transmission par MEDICOM à la Cellule Handicap </a:t>
            </a:r>
          </a:p>
        </p:txBody>
      </p:sp>
      <p:sp>
        <p:nvSpPr>
          <p:cNvPr id="3" name="ZoneTexte 2">
            <a:extLst>
              <a:ext uri="{FF2B5EF4-FFF2-40B4-BE49-F238E27FC236}">
                <a16:creationId xmlns:a16="http://schemas.microsoft.com/office/drawing/2014/main" id="{43DECC25-C8D7-8FA8-55EB-3D628C0392B5}"/>
              </a:ext>
            </a:extLst>
          </p:cNvPr>
          <p:cNvSpPr txBox="1"/>
          <p:nvPr/>
        </p:nvSpPr>
        <p:spPr>
          <a:xfrm>
            <a:off x="2306627" y="5174410"/>
            <a:ext cx="7230359" cy="923330"/>
          </a:xfrm>
          <a:prstGeom prst="rect">
            <a:avLst/>
          </a:prstGeom>
          <a:noFill/>
        </p:spPr>
        <p:txBody>
          <a:bodyPr wrap="square" rtlCol="0">
            <a:spAutoFit/>
          </a:bodyPr>
          <a:lstStyle/>
          <a:p>
            <a:r>
              <a:rPr lang="fr-FR" b="1" dirty="0"/>
              <a:t>		Service emploi	Conseil Médical </a:t>
            </a:r>
          </a:p>
          <a:p>
            <a:endParaRPr lang="fr-FR" b="1" dirty="0"/>
          </a:p>
          <a:p>
            <a:r>
              <a:rPr lang="fr-FR" b="1" dirty="0"/>
              <a:t>CAPEMPLOI 	Prévention 	Ergonome CDG 	FIPHFP PEP’S</a:t>
            </a:r>
          </a:p>
        </p:txBody>
      </p:sp>
      <p:sp>
        <p:nvSpPr>
          <p:cNvPr id="4" name="Flèche : courbe vers la gauche 3">
            <a:extLst>
              <a:ext uri="{FF2B5EF4-FFF2-40B4-BE49-F238E27FC236}">
                <a16:creationId xmlns:a16="http://schemas.microsoft.com/office/drawing/2014/main" id="{55D13B85-206E-48BA-106D-01246487E4F7}"/>
              </a:ext>
            </a:extLst>
          </p:cNvPr>
          <p:cNvSpPr/>
          <p:nvPr/>
        </p:nvSpPr>
        <p:spPr>
          <a:xfrm>
            <a:off x="9275975" y="1611985"/>
            <a:ext cx="766711" cy="3940405"/>
          </a:xfrm>
          <a:prstGeom prst="curved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6" name="ZoneTexte 5">
            <a:extLst>
              <a:ext uri="{FF2B5EF4-FFF2-40B4-BE49-F238E27FC236}">
                <a16:creationId xmlns:a16="http://schemas.microsoft.com/office/drawing/2014/main" id="{16943A5F-ACE1-BDE8-BC23-BA38B050D94D}"/>
              </a:ext>
            </a:extLst>
          </p:cNvPr>
          <p:cNvSpPr txBox="1"/>
          <p:nvPr/>
        </p:nvSpPr>
        <p:spPr>
          <a:xfrm>
            <a:off x="10265790" y="3082558"/>
            <a:ext cx="1216058" cy="1200329"/>
          </a:xfrm>
          <a:prstGeom prst="rect">
            <a:avLst/>
          </a:prstGeom>
          <a:noFill/>
        </p:spPr>
        <p:txBody>
          <a:bodyPr wrap="square" rtlCol="0">
            <a:spAutoFit/>
          </a:bodyPr>
          <a:lstStyle/>
          <a:p>
            <a:pPr algn="ctr"/>
            <a:r>
              <a:rPr lang="fr-FR" dirty="0"/>
              <a:t>Suivi fait par le </a:t>
            </a:r>
            <a:r>
              <a:rPr lang="fr-FR" b="1" dirty="0"/>
              <a:t>Référent Handicap</a:t>
            </a:r>
          </a:p>
        </p:txBody>
      </p:sp>
      <p:pic>
        <p:nvPicPr>
          <p:cNvPr id="2" name="Image 1">
            <a:extLst>
              <a:ext uri="{FF2B5EF4-FFF2-40B4-BE49-F238E27FC236}">
                <a16:creationId xmlns:a16="http://schemas.microsoft.com/office/drawing/2014/main" id="{A346EDB6-443B-A942-A658-266EFB92088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94" y="6413"/>
            <a:ext cx="4873665" cy="6858000"/>
          </a:xfrm>
          <a:prstGeom prst="rect">
            <a:avLst/>
          </a:prstGeom>
        </p:spPr>
      </p:pic>
      <p:pic>
        <p:nvPicPr>
          <p:cNvPr id="7" name="Image 6">
            <a:extLst>
              <a:ext uri="{FF2B5EF4-FFF2-40B4-BE49-F238E27FC236}">
                <a16:creationId xmlns:a16="http://schemas.microsoft.com/office/drawing/2014/main" id="{688CC5FC-A3AE-54E3-4E40-6326D7E28C9E}"/>
              </a:ext>
            </a:extLst>
          </p:cNvPr>
          <p:cNvPicPr>
            <a:picLocks noChangeAspect="1"/>
          </p:cNvPicPr>
          <p:nvPr/>
        </p:nvPicPr>
        <p:blipFill>
          <a:blip r:embed="rId4"/>
          <a:stretch>
            <a:fillRect/>
          </a:stretch>
        </p:blipFill>
        <p:spPr>
          <a:xfrm>
            <a:off x="12842" y="15378"/>
            <a:ext cx="873276" cy="803693"/>
          </a:xfrm>
          <a:prstGeom prst="rect">
            <a:avLst/>
          </a:prstGeom>
        </p:spPr>
      </p:pic>
      <p:cxnSp>
        <p:nvCxnSpPr>
          <p:cNvPr id="9" name="Connecteur droit 8">
            <a:extLst>
              <a:ext uri="{FF2B5EF4-FFF2-40B4-BE49-F238E27FC236}">
                <a16:creationId xmlns:a16="http://schemas.microsoft.com/office/drawing/2014/main" id="{08E7E16E-E90C-DA2A-7F77-A046990045A0}"/>
              </a:ext>
            </a:extLst>
          </p:cNvPr>
          <p:cNvCxnSpPr>
            <a:cxnSpLocks/>
            <a:stCxn id="26" idx="3"/>
            <a:endCxn id="6" idx="2"/>
          </p:cNvCxnSpPr>
          <p:nvPr/>
        </p:nvCxnSpPr>
        <p:spPr>
          <a:xfrm>
            <a:off x="7653656" y="3972913"/>
            <a:ext cx="3220163" cy="309974"/>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1" name="ZoneTexte 10">
            <a:extLst>
              <a:ext uri="{FF2B5EF4-FFF2-40B4-BE49-F238E27FC236}">
                <a16:creationId xmlns:a16="http://schemas.microsoft.com/office/drawing/2014/main" id="{46557CA7-D588-FFC6-B7F2-8CE704FBD2D9}"/>
              </a:ext>
            </a:extLst>
          </p:cNvPr>
          <p:cNvSpPr txBox="1"/>
          <p:nvPr/>
        </p:nvSpPr>
        <p:spPr>
          <a:xfrm>
            <a:off x="1589902" y="2777569"/>
            <a:ext cx="2602933" cy="1200329"/>
          </a:xfrm>
          <a:prstGeom prst="rect">
            <a:avLst/>
          </a:prstGeom>
          <a:noFill/>
        </p:spPr>
        <p:txBody>
          <a:bodyPr wrap="square" rtlCol="0">
            <a:spAutoFit/>
          </a:bodyPr>
          <a:lstStyle/>
          <a:p>
            <a:r>
              <a:rPr lang="fr-FR" dirty="0"/>
              <a:t>Une adresse unique au sein du CDG pour une meilleure </a:t>
            </a:r>
            <a:r>
              <a:rPr lang="fr-FR" b="1" dirty="0"/>
              <a:t>captation</a:t>
            </a:r>
            <a:r>
              <a:rPr lang="fr-FR" dirty="0"/>
              <a:t> des demandes</a:t>
            </a:r>
          </a:p>
        </p:txBody>
      </p:sp>
      <p:sp>
        <p:nvSpPr>
          <p:cNvPr id="8" name="ZoneTexte 7">
            <a:extLst>
              <a:ext uri="{FF2B5EF4-FFF2-40B4-BE49-F238E27FC236}">
                <a16:creationId xmlns:a16="http://schemas.microsoft.com/office/drawing/2014/main" id="{AC743985-376A-D87E-6050-5059BA5656E1}"/>
              </a:ext>
            </a:extLst>
          </p:cNvPr>
          <p:cNvSpPr txBox="1"/>
          <p:nvPr/>
        </p:nvSpPr>
        <p:spPr>
          <a:xfrm>
            <a:off x="1589902" y="3906675"/>
            <a:ext cx="2602933" cy="1477328"/>
          </a:xfrm>
          <a:prstGeom prst="rect">
            <a:avLst/>
          </a:prstGeom>
          <a:noFill/>
        </p:spPr>
        <p:txBody>
          <a:bodyPr wrap="square" rtlCol="0">
            <a:spAutoFit/>
          </a:bodyPr>
          <a:lstStyle/>
          <a:p>
            <a:r>
              <a:rPr lang="fr-FR" dirty="0"/>
              <a:t>Un meilleur </a:t>
            </a:r>
            <a:r>
              <a:rPr lang="fr-FR" b="1" dirty="0"/>
              <a:t>aiguillage</a:t>
            </a:r>
            <a:r>
              <a:rPr lang="fr-FR" dirty="0"/>
              <a:t> vers les intervenants spécialisés pour une réponse à la collectivité/agent</a:t>
            </a:r>
          </a:p>
        </p:txBody>
      </p:sp>
    </p:spTree>
    <p:extLst>
      <p:ext uri="{BB962C8B-B14F-4D97-AF65-F5344CB8AC3E}">
        <p14:creationId xmlns:p14="http://schemas.microsoft.com/office/powerpoint/2010/main" val="1524519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33" grpId="0"/>
      <p:bldP spid="3" grpId="0"/>
      <p:bldP spid="6" grpId="0"/>
      <p:bldP spid="11"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253E22B7-7BC8-21F6-AB18-D025129B1AB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20038" y="24163"/>
            <a:ext cx="1304230" cy="1200329"/>
          </a:xfrm>
          <a:prstGeom prst="rect">
            <a:avLst/>
          </a:prstGeom>
          <a:noFill/>
          <a:ln>
            <a:noFill/>
          </a:ln>
        </p:spPr>
      </p:pic>
      <p:sp>
        <p:nvSpPr>
          <p:cNvPr id="4" name="ZoneTexte 3">
            <a:extLst>
              <a:ext uri="{FF2B5EF4-FFF2-40B4-BE49-F238E27FC236}">
                <a16:creationId xmlns:a16="http://schemas.microsoft.com/office/drawing/2014/main" id="{839DB8E7-6278-18A4-E28E-B2FCAF6A9543}"/>
              </a:ext>
            </a:extLst>
          </p:cNvPr>
          <p:cNvSpPr txBox="1"/>
          <p:nvPr/>
        </p:nvSpPr>
        <p:spPr>
          <a:xfrm>
            <a:off x="1524001" y="1119499"/>
            <a:ext cx="10437362" cy="5324535"/>
          </a:xfrm>
          <a:prstGeom prst="rect">
            <a:avLst/>
          </a:prstGeom>
          <a:noFill/>
        </p:spPr>
        <p:txBody>
          <a:bodyPr wrap="square" rtlCol="0">
            <a:spAutoFit/>
          </a:bodyPr>
          <a:lstStyle/>
          <a:p>
            <a:pPr algn="just"/>
            <a:r>
              <a:rPr lang="fr-FR" sz="3200" b="1" dirty="0"/>
              <a:t>Actuellement, une collaboration a déjà été établie avec CAPEMPLOI              sur 2 types d’action d’accompagnement :</a:t>
            </a:r>
          </a:p>
          <a:p>
            <a:pPr algn="just"/>
            <a:endParaRPr lang="fr-FR" sz="800" b="1" dirty="0"/>
          </a:p>
          <a:p>
            <a:pPr algn="just"/>
            <a:endParaRPr lang="fr-FR" sz="800" b="1" dirty="0"/>
          </a:p>
          <a:p>
            <a:pPr marL="571500" indent="-571500" algn="just">
              <a:buFont typeface="Arial" panose="020B0604020202020204" pitchFamily="34" charset="0"/>
              <a:buChar char="•"/>
            </a:pPr>
            <a:r>
              <a:rPr lang="fr-FR" sz="2800" b="1" dirty="0"/>
              <a:t>L’emploi : référent CDG 05, Sandrine CLAVEL, </a:t>
            </a:r>
            <a:r>
              <a:rPr lang="fr-FR" sz="2800" dirty="0">
                <a:highlight>
                  <a:srgbClr val="FFFF00"/>
                </a:highlight>
                <a:hlinkClick r:id="rId4">
                  <a:extLst>
                    <a:ext uri="{A12FA001-AC4F-418D-AE19-62706E023703}">
                      <ahyp:hlinkClr xmlns:ahyp="http://schemas.microsoft.com/office/drawing/2018/hyperlinkcolor" val="tx"/>
                    </a:ext>
                  </a:extLst>
                </a:hlinkClick>
              </a:rPr>
              <a:t>emploi@cdg05.fr</a:t>
            </a:r>
            <a:r>
              <a:rPr lang="fr-FR" sz="2800" dirty="0">
                <a:highlight>
                  <a:srgbClr val="FFFF00"/>
                </a:highlight>
              </a:rPr>
              <a:t> </a:t>
            </a:r>
            <a:endParaRPr lang="fr-FR" sz="2800" b="1" dirty="0"/>
          </a:p>
          <a:p>
            <a:pPr algn="just"/>
            <a:endParaRPr lang="fr-FR" sz="800" b="1" dirty="0"/>
          </a:p>
          <a:p>
            <a:pPr marL="571500" indent="-571500" algn="just">
              <a:buFont typeface="Arial" panose="020B0604020202020204" pitchFamily="34" charset="0"/>
              <a:buChar char="•"/>
            </a:pPr>
            <a:r>
              <a:rPr lang="fr-FR" sz="2800" b="1" dirty="0"/>
              <a:t>Le maintien : référent CDG 05, « Référent Handicap » </a:t>
            </a:r>
            <a:r>
              <a:rPr lang="fr-FR" sz="2800" dirty="0">
                <a:sym typeface="Wingdings" panose="05000000000000000000" pitchFamily="2" charset="2"/>
              </a:rPr>
              <a:t>: </a:t>
            </a:r>
            <a:r>
              <a:rPr lang="fr-FR" sz="2800" dirty="0">
                <a:highlight>
                  <a:srgbClr val="FFFF00"/>
                </a:highlight>
                <a:hlinkClick r:id="rId5">
                  <a:extLst>
                    <a:ext uri="{A12FA001-AC4F-418D-AE19-62706E023703}">
                      <ahyp:hlinkClr xmlns:ahyp="http://schemas.microsoft.com/office/drawing/2018/hyperlinkcolor" val="tx"/>
                    </a:ext>
                  </a:extLst>
                </a:hlinkClick>
              </a:rPr>
              <a:t>cellulehandicap@cdg05.fr</a:t>
            </a:r>
            <a:r>
              <a:rPr lang="fr-FR" sz="2800" dirty="0">
                <a:highlight>
                  <a:srgbClr val="FFFF00"/>
                </a:highlight>
              </a:rPr>
              <a:t> </a:t>
            </a:r>
            <a:endParaRPr lang="fr-FR" sz="2800" b="1" dirty="0"/>
          </a:p>
          <a:p>
            <a:pPr marL="571500" indent="-571500" algn="just">
              <a:buFont typeface="Arial" panose="020B0604020202020204" pitchFamily="34" charset="0"/>
              <a:buChar char="•"/>
            </a:pPr>
            <a:endParaRPr lang="fr-FR" sz="2800" b="1" dirty="0"/>
          </a:p>
          <a:p>
            <a:pPr algn="just"/>
            <a:r>
              <a:rPr lang="fr-FR" sz="2800" b="1" dirty="0"/>
              <a:t>Une cellule Prévention de la Désinsertion Professionnelle (PDP) a été mise en place et fonctionne avec des réunions tous les 2 mois.</a:t>
            </a:r>
          </a:p>
          <a:p>
            <a:pPr algn="just"/>
            <a:endParaRPr lang="fr-FR" sz="2800" b="1" dirty="0"/>
          </a:p>
          <a:p>
            <a:pPr algn="just"/>
            <a:endParaRPr lang="fr-FR" sz="2800" b="1" dirty="0"/>
          </a:p>
          <a:p>
            <a:pPr algn="just"/>
            <a:r>
              <a:rPr lang="fr-FR" sz="2800" b="1" dirty="0"/>
              <a:t>Pour toute question une adresse : </a:t>
            </a:r>
            <a:r>
              <a:rPr lang="fr-FR" sz="2800" dirty="0"/>
              <a:t> </a:t>
            </a:r>
            <a:r>
              <a:rPr lang="fr-FR" sz="2800" dirty="0">
                <a:highlight>
                  <a:srgbClr val="FFFF00"/>
                </a:highlight>
              </a:rPr>
              <a:t>cellulehandicap@cdg05.fr</a:t>
            </a:r>
            <a:endParaRPr lang="fr-FR" sz="2800" b="1" dirty="0"/>
          </a:p>
        </p:txBody>
      </p:sp>
      <p:pic>
        <p:nvPicPr>
          <p:cNvPr id="9" name="Image 8" descr="Une image contenant texte, Police, logo, Graphique&#10;&#10;Description générée automatiquement">
            <a:extLst>
              <a:ext uri="{FF2B5EF4-FFF2-40B4-BE49-F238E27FC236}">
                <a16:creationId xmlns:a16="http://schemas.microsoft.com/office/drawing/2014/main" id="{7AD401B8-A0B2-59EC-9D17-44208E05773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694553" y="1672554"/>
            <a:ext cx="1191491" cy="626494"/>
          </a:xfrm>
          <a:prstGeom prst="rect">
            <a:avLst/>
          </a:prstGeom>
        </p:spPr>
      </p:pic>
      <p:pic>
        <p:nvPicPr>
          <p:cNvPr id="12" name="Image 11">
            <a:extLst>
              <a:ext uri="{FF2B5EF4-FFF2-40B4-BE49-F238E27FC236}">
                <a16:creationId xmlns:a16="http://schemas.microsoft.com/office/drawing/2014/main" id="{2068898B-276B-BB19-E941-BD04187A4BB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0"/>
            <a:ext cx="4873665" cy="6858000"/>
          </a:xfrm>
          <a:prstGeom prst="rect">
            <a:avLst/>
          </a:prstGeom>
        </p:spPr>
      </p:pic>
    </p:spTree>
    <p:extLst>
      <p:ext uri="{BB962C8B-B14F-4D97-AF65-F5344CB8AC3E}">
        <p14:creationId xmlns:p14="http://schemas.microsoft.com/office/powerpoint/2010/main" val="1025640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2A9256-1A7F-B402-AC6F-5B546BF6F090}"/>
            </a:ext>
          </a:extLst>
        </p:cNvPr>
        <p:cNvGrpSpPr/>
        <p:nvPr/>
      </p:nvGrpSpPr>
      <p:grpSpPr>
        <a:xfrm>
          <a:off x="0" y="0"/>
          <a:ext cx="0" cy="0"/>
          <a:chOff x="0" y="0"/>
          <a:chExt cx="0" cy="0"/>
        </a:xfrm>
      </p:grpSpPr>
      <p:pic>
        <p:nvPicPr>
          <p:cNvPr id="3" name="Image 2">
            <a:extLst>
              <a:ext uri="{FF2B5EF4-FFF2-40B4-BE49-F238E27FC236}">
                <a16:creationId xmlns:a16="http://schemas.microsoft.com/office/drawing/2014/main" id="{2CE23F99-923D-F8D8-1D25-FBA277EEC81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20038" y="24163"/>
            <a:ext cx="1304230" cy="1200329"/>
          </a:xfrm>
          <a:prstGeom prst="rect">
            <a:avLst/>
          </a:prstGeom>
          <a:noFill/>
          <a:ln>
            <a:noFill/>
          </a:ln>
        </p:spPr>
      </p:pic>
      <p:sp>
        <p:nvSpPr>
          <p:cNvPr id="4" name="ZoneTexte 3">
            <a:extLst>
              <a:ext uri="{FF2B5EF4-FFF2-40B4-BE49-F238E27FC236}">
                <a16:creationId xmlns:a16="http://schemas.microsoft.com/office/drawing/2014/main" id="{6C613C34-E44B-DD97-A785-E43E465E592D}"/>
              </a:ext>
            </a:extLst>
          </p:cNvPr>
          <p:cNvSpPr txBox="1"/>
          <p:nvPr/>
        </p:nvSpPr>
        <p:spPr>
          <a:xfrm>
            <a:off x="4034117" y="3023279"/>
            <a:ext cx="8014447" cy="646331"/>
          </a:xfrm>
          <a:prstGeom prst="rect">
            <a:avLst/>
          </a:prstGeom>
          <a:noFill/>
        </p:spPr>
        <p:txBody>
          <a:bodyPr wrap="square" rtlCol="0">
            <a:spAutoFit/>
          </a:bodyPr>
          <a:lstStyle/>
          <a:p>
            <a:pPr algn="ctr"/>
            <a:r>
              <a:rPr lang="fr-FR" sz="3600" b="1" dirty="0">
                <a:latin typeface="Nunito" pitchFamily="2" charset="0"/>
              </a:rPr>
              <a:t>MERCI DE VOTRE ATTENTION</a:t>
            </a:r>
          </a:p>
        </p:txBody>
      </p:sp>
      <p:pic>
        <p:nvPicPr>
          <p:cNvPr id="2" name="Image 1">
            <a:extLst>
              <a:ext uri="{FF2B5EF4-FFF2-40B4-BE49-F238E27FC236}">
                <a16:creationId xmlns:a16="http://schemas.microsoft.com/office/drawing/2014/main" id="{639F8F58-0B79-3ACD-61A3-0D155EBD4F9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038" y="-24163"/>
            <a:ext cx="4873665" cy="6858000"/>
          </a:xfrm>
          <a:prstGeom prst="rect">
            <a:avLst/>
          </a:prstGeom>
        </p:spPr>
      </p:pic>
    </p:spTree>
    <p:extLst>
      <p:ext uri="{BB962C8B-B14F-4D97-AF65-F5344CB8AC3E}">
        <p14:creationId xmlns:p14="http://schemas.microsoft.com/office/powerpoint/2010/main" val="26523143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ed856f3-56bb-4eb7-b172-180d2ecae41b" xsi:nil="true"/>
    <lcf76f155ced4ddcb4097134ff3c332f xmlns="72687adb-24f2-44b3-a210-d2161be0d8dc">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5095BB115B6C044B4F6906F8D1B12A1" ma:contentTypeVersion="16" ma:contentTypeDescription="Crée un document." ma:contentTypeScope="" ma:versionID="ac7e8e9a71a7321503f1ce9ed93601b4">
  <xsd:schema xmlns:xsd="http://www.w3.org/2001/XMLSchema" xmlns:xs="http://www.w3.org/2001/XMLSchema" xmlns:p="http://schemas.microsoft.com/office/2006/metadata/properties" xmlns:ns2="72687adb-24f2-44b3-a210-d2161be0d8dc" xmlns:ns3="fed856f3-56bb-4eb7-b172-180d2ecae41b" targetNamespace="http://schemas.microsoft.com/office/2006/metadata/properties" ma:root="true" ma:fieldsID="3b8ba013f451c3eac5ffb08bb972d11e" ns2:_="" ns3:_="">
    <xsd:import namespace="72687adb-24f2-44b3-a210-d2161be0d8dc"/>
    <xsd:import namespace="fed856f3-56bb-4eb7-b172-180d2ecae41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687adb-24f2-44b3-a210-d2161be0d8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Balises d’images" ma:readOnly="false" ma:fieldId="{5cf76f15-5ced-4ddc-b409-7134ff3c332f}" ma:taxonomyMulti="true" ma:sspId="c29401a5-6549-49dd-af33-3a53bf61f662"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dexed="true" ma:internalName="MediaServiceLocatio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ed856f3-56bb-4eb7-b172-180d2ecae41b" elementFormDefault="qualified">
    <xsd:import namespace="http://schemas.microsoft.com/office/2006/documentManagement/types"/>
    <xsd:import namespace="http://schemas.microsoft.com/office/infopath/2007/PartnerControls"/>
    <xsd:element name="SharedWithUsers" ma:index="16"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Partagé avec détails" ma:internalName="SharedWithDetails" ma:readOnly="true">
      <xsd:simpleType>
        <xsd:restriction base="dms:Note">
          <xsd:maxLength value="255"/>
        </xsd:restriction>
      </xsd:simpleType>
    </xsd:element>
    <xsd:element name="TaxCatchAll" ma:index="20" nillable="true" ma:displayName="Taxonomy Catch All Column" ma:hidden="true" ma:list="{443f0441-ee84-4fe3-b662-3f02155b898b}" ma:internalName="TaxCatchAll" ma:showField="CatchAllData" ma:web="fed856f3-56bb-4eb7-b172-180d2ecae41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EDD13A7-2FF5-4604-997A-A632365E770F}">
  <ds:schemaRefs>
    <ds:schemaRef ds:uri="http://schemas.microsoft.com/sharepoint/v3/contenttype/forms"/>
  </ds:schemaRefs>
</ds:datastoreItem>
</file>

<file path=customXml/itemProps2.xml><?xml version="1.0" encoding="utf-8"?>
<ds:datastoreItem xmlns:ds="http://schemas.openxmlformats.org/officeDocument/2006/customXml" ds:itemID="{107787F8-9DC1-44BE-9D6D-A1F874BF7C48}">
  <ds:schemaRefs>
    <ds:schemaRef ds:uri="http://purl.org/dc/elements/1.1/"/>
    <ds:schemaRef ds:uri="http://purl.org/dc/terms/"/>
    <ds:schemaRef ds:uri="fed856f3-56bb-4eb7-b172-180d2ecae41b"/>
    <ds:schemaRef ds:uri="http://schemas.microsoft.com/office/2006/documentManagement/types"/>
    <ds:schemaRef ds:uri="http://www.w3.org/XML/1998/namespace"/>
    <ds:schemaRef ds:uri="http://schemas.openxmlformats.org/package/2006/metadata/core-properties"/>
    <ds:schemaRef ds:uri="72687adb-24f2-44b3-a210-d2161be0d8dc"/>
    <ds:schemaRef ds:uri="http://schemas.microsoft.com/office/infopath/2007/PartnerControls"/>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282130CA-4577-49C0-A153-2950F5C293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2687adb-24f2-44b3-a210-d2161be0d8dc"/>
    <ds:schemaRef ds:uri="fed856f3-56bb-4eb7-b172-180d2ecae41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792</TotalTime>
  <Words>709</Words>
  <Application>Microsoft Office PowerPoint</Application>
  <PresentationFormat>Grand écran</PresentationFormat>
  <Paragraphs>67</Paragraphs>
  <Slides>7</Slides>
  <Notes>7</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7</vt:i4>
      </vt:variant>
    </vt:vector>
  </HeadingPairs>
  <TitlesOfParts>
    <vt:vector size="14" baseType="lpstr">
      <vt:lpstr>Aptos</vt:lpstr>
      <vt:lpstr>Arial</vt:lpstr>
      <vt:lpstr>Calibri</vt:lpstr>
      <vt:lpstr>Calibri Light</vt:lpstr>
      <vt:lpstr>Nunito</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Samantha MAZZEI</dc:creator>
  <cp:lastModifiedBy>Cecile FRACCHIA</cp:lastModifiedBy>
  <cp:revision>88</cp:revision>
  <dcterms:created xsi:type="dcterms:W3CDTF">2024-04-08T06:56:43Z</dcterms:created>
  <dcterms:modified xsi:type="dcterms:W3CDTF">2026-03-17T08:32:38Z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0x01010025095BB115B6C044B4F6906F8D1B12A1</vt:lpwstr>
  </property>
  <property fmtid="{D5CDD505-2E9C-101B-9397-08002B2CF9AE}" pid="3" name="MediaServiceImageTags">
    <vt:lpwstr/>
  </property>
</Properties>
</file>