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552" r:id="rId3"/>
    <p:sldId id="602" r:id="rId4"/>
    <p:sldId id="565" r:id="rId5"/>
    <p:sldId id="600" r:id="rId6"/>
    <p:sldId id="597" r:id="rId7"/>
    <p:sldId id="598" r:id="rId8"/>
    <p:sldId id="599" r:id="rId9"/>
    <p:sldId id="601" r:id="rId10"/>
    <p:sldId id="588" r:id="rId11"/>
    <p:sldId id="589" r:id="rId12"/>
    <p:sldId id="591" r:id="rId13"/>
    <p:sldId id="592" r:id="rId14"/>
    <p:sldId id="612" r:id="rId15"/>
    <p:sldId id="605" r:id="rId16"/>
    <p:sldId id="606" r:id="rId17"/>
    <p:sldId id="603" r:id="rId18"/>
    <p:sldId id="604" r:id="rId19"/>
    <p:sldId id="607" r:id="rId20"/>
    <p:sldId id="608" r:id="rId21"/>
    <p:sldId id="593" r:id="rId22"/>
    <p:sldId id="610" r:id="rId23"/>
    <p:sldId id="611" r:id="rId24"/>
    <p:sldId id="613" r:id="rId25"/>
    <p:sldId id="553"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B5C"/>
    <a:srgbClr val="C14E37"/>
    <a:srgbClr val="7C6FAD"/>
    <a:srgbClr val="F4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51" autoAdjust="0"/>
  </p:normalViewPr>
  <p:slideViewPr>
    <p:cSldViewPr snapToGrid="0">
      <p:cViewPr varScale="1">
        <p:scale>
          <a:sx n="94" d="100"/>
          <a:sy n="94"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5541B-AD90-496C-A3DB-8040BC90CD4B}" type="doc">
      <dgm:prSet loTypeId="urn:microsoft.com/office/officeart/2005/8/layout/pyramid1" loCatId="pyramid" qsTypeId="urn:microsoft.com/office/officeart/2005/8/quickstyle/3d5" qsCatId="3D" csTypeId="urn:microsoft.com/office/officeart/2005/8/colors/accent1_2" csCatId="accent1" phldr="1"/>
      <dgm:spPr/>
      <dgm:t>
        <a:bodyPr/>
        <a:lstStyle/>
        <a:p>
          <a:endParaRPr lang="fr-FR"/>
        </a:p>
      </dgm:t>
    </dgm:pt>
    <dgm:pt modelId="{BC1E1621-449E-4E48-B922-035898C61CF5}">
      <dgm:prSet phldrT="[Texte]" phldr="0" custT="1"/>
      <dgm:spPr>
        <a:solidFill>
          <a:srgbClr val="C14E37"/>
        </a:solidFill>
      </dgm:spPr>
      <dgm:t>
        <a:bodyPr/>
        <a:lstStyle/>
        <a:p>
          <a:r>
            <a:rPr lang="fr-FR" sz="1400" b="1" dirty="0">
              <a:latin typeface="Nunito" panose="00000500000000000000" pitchFamily="2" charset="0"/>
            </a:rPr>
            <a:t>1</a:t>
          </a:r>
          <a:r>
            <a:rPr lang="fr-FR" sz="1400" dirty="0">
              <a:latin typeface="Nunito" panose="00000500000000000000" pitchFamily="2" charset="0"/>
            </a:rPr>
            <a:t>                                              Mort</a:t>
          </a:r>
        </a:p>
      </dgm:t>
    </dgm:pt>
    <dgm:pt modelId="{7819AA58-104B-4B22-BCD2-0C4B71496D88}" type="parTrans" cxnId="{6C16CE0C-6E9F-4425-AF7E-A2905573AC3B}">
      <dgm:prSet/>
      <dgm:spPr/>
      <dgm:t>
        <a:bodyPr/>
        <a:lstStyle/>
        <a:p>
          <a:endParaRPr lang="fr-FR"/>
        </a:p>
      </dgm:t>
    </dgm:pt>
    <dgm:pt modelId="{0A2E9ADD-35EC-4B72-9370-383BFC174DC5}" type="sibTrans" cxnId="{6C16CE0C-6E9F-4425-AF7E-A2905573AC3B}">
      <dgm:prSet/>
      <dgm:spPr/>
      <dgm:t>
        <a:bodyPr/>
        <a:lstStyle/>
        <a:p>
          <a:endParaRPr lang="fr-FR"/>
        </a:p>
      </dgm:t>
    </dgm:pt>
    <dgm:pt modelId="{56254991-3F7C-4D1C-964F-173067E8A675}">
      <dgm:prSet phldrT="[Texte]" phldr="0" custT="1"/>
      <dgm:spPr>
        <a:solidFill>
          <a:srgbClr val="7C6FAD"/>
        </a:solidFill>
      </dgm:spPr>
      <dgm:t>
        <a:bodyPr/>
        <a:lstStyle/>
        <a:p>
          <a:r>
            <a:rPr lang="fr-FR" sz="1400" b="1" dirty="0">
              <a:latin typeface="Nunito" panose="00000500000000000000" pitchFamily="2" charset="0"/>
            </a:rPr>
            <a:t>10</a:t>
          </a:r>
          <a:r>
            <a:rPr lang="fr-FR" sz="1400" dirty="0">
              <a:latin typeface="Nunito" panose="00000500000000000000" pitchFamily="2" charset="0"/>
            </a:rPr>
            <a:t>                                             Accidents avec arrêt</a:t>
          </a:r>
        </a:p>
      </dgm:t>
    </dgm:pt>
    <dgm:pt modelId="{13E9DDDB-9E42-4A0B-AAFD-688B8A08304D}" type="parTrans" cxnId="{016EE48F-E68F-4A3E-892C-37A7A85295BE}">
      <dgm:prSet/>
      <dgm:spPr/>
      <dgm:t>
        <a:bodyPr/>
        <a:lstStyle/>
        <a:p>
          <a:endParaRPr lang="fr-FR"/>
        </a:p>
      </dgm:t>
    </dgm:pt>
    <dgm:pt modelId="{B54A344C-6F6D-477E-8495-62989246B313}" type="sibTrans" cxnId="{016EE48F-E68F-4A3E-892C-37A7A85295BE}">
      <dgm:prSet/>
      <dgm:spPr/>
      <dgm:t>
        <a:bodyPr/>
        <a:lstStyle/>
        <a:p>
          <a:endParaRPr lang="fr-FR"/>
        </a:p>
      </dgm:t>
    </dgm:pt>
    <dgm:pt modelId="{F87260C8-B4BC-4347-B46A-4243FC4F52EB}">
      <dgm:prSet phldrT="[Texte]" phldr="0" custT="1"/>
      <dgm:spPr>
        <a:solidFill>
          <a:schemeClr val="accent5">
            <a:lumMod val="60000"/>
            <a:lumOff val="40000"/>
          </a:schemeClr>
        </a:solidFill>
      </dgm:spPr>
      <dgm:t>
        <a:bodyPr/>
        <a:lstStyle/>
        <a:p>
          <a:r>
            <a:rPr lang="fr-FR" sz="1400" b="1" dirty="0">
              <a:latin typeface="Nunito" panose="00000500000000000000" pitchFamily="2" charset="0"/>
            </a:rPr>
            <a:t>30</a:t>
          </a:r>
          <a:r>
            <a:rPr lang="fr-FR" sz="1400" dirty="0">
              <a:latin typeface="Nunito" panose="00000500000000000000" pitchFamily="2" charset="0"/>
            </a:rPr>
            <a:t>                                         Accidents sans arrêt</a:t>
          </a:r>
        </a:p>
      </dgm:t>
    </dgm:pt>
    <dgm:pt modelId="{D46F6B7E-A1F5-4E50-94FC-32FD7CEA7A82}" type="parTrans" cxnId="{B2E855BA-CBD5-4390-B855-B35E81677A32}">
      <dgm:prSet/>
      <dgm:spPr/>
      <dgm:t>
        <a:bodyPr/>
        <a:lstStyle/>
        <a:p>
          <a:endParaRPr lang="fr-FR"/>
        </a:p>
      </dgm:t>
    </dgm:pt>
    <dgm:pt modelId="{96D32E07-E78B-4B3D-AF29-2D9EC5EF0BCF}" type="sibTrans" cxnId="{B2E855BA-CBD5-4390-B855-B35E81677A32}">
      <dgm:prSet/>
      <dgm:spPr/>
      <dgm:t>
        <a:bodyPr/>
        <a:lstStyle/>
        <a:p>
          <a:endParaRPr lang="fr-FR"/>
        </a:p>
      </dgm:t>
    </dgm:pt>
    <dgm:pt modelId="{89A4E069-88EF-4F3A-BAB1-5723ED12D2A5}">
      <dgm:prSet phldrT="[Texte]" phldr="0" custT="1"/>
      <dgm:spPr>
        <a:solidFill>
          <a:srgbClr val="92D050"/>
        </a:solidFill>
      </dgm:spPr>
      <dgm:t>
        <a:bodyPr/>
        <a:lstStyle/>
        <a:p>
          <a:r>
            <a:rPr lang="fr-FR" sz="1400" b="1" dirty="0">
              <a:latin typeface="Nunito" panose="00000500000000000000" pitchFamily="2" charset="0"/>
            </a:rPr>
            <a:t>600</a:t>
          </a:r>
          <a:r>
            <a:rPr lang="fr-FR" sz="1400" dirty="0">
              <a:latin typeface="Nunito" panose="00000500000000000000" pitchFamily="2" charset="0"/>
            </a:rPr>
            <a:t>                                              Presque accidents</a:t>
          </a:r>
        </a:p>
      </dgm:t>
    </dgm:pt>
    <dgm:pt modelId="{2C9CC689-B0BE-42B3-986C-3436DA8DDDF5}" type="parTrans" cxnId="{5CB3FB39-E9A2-4F20-BC47-15FE8F5DD7F7}">
      <dgm:prSet/>
      <dgm:spPr/>
      <dgm:t>
        <a:bodyPr/>
        <a:lstStyle/>
        <a:p>
          <a:endParaRPr lang="fr-FR"/>
        </a:p>
      </dgm:t>
    </dgm:pt>
    <dgm:pt modelId="{882E3915-F434-49C7-8E25-8FF3FBE78E5C}" type="sibTrans" cxnId="{5CB3FB39-E9A2-4F20-BC47-15FE8F5DD7F7}">
      <dgm:prSet/>
      <dgm:spPr/>
      <dgm:t>
        <a:bodyPr/>
        <a:lstStyle/>
        <a:p>
          <a:endParaRPr lang="fr-FR"/>
        </a:p>
      </dgm:t>
    </dgm:pt>
    <dgm:pt modelId="{2E2FFDD0-28A5-4DF6-97E6-06FF21FAE660}">
      <dgm:prSet phldrT="[Texte]" phldr="0" custT="1"/>
      <dgm:spPr>
        <a:solidFill>
          <a:srgbClr val="F4C000"/>
        </a:solidFill>
      </dgm:spPr>
      <dgm:t>
        <a:bodyPr/>
        <a:lstStyle/>
        <a:p>
          <a:r>
            <a:rPr lang="fr-FR" sz="1400" dirty="0">
              <a:latin typeface="Nunito" panose="00000500000000000000" pitchFamily="2" charset="0"/>
            </a:rPr>
            <a:t>Comportements à risques</a:t>
          </a:r>
        </a:p>
      </dgm:t>
    </dgm:pt>
    <dgm:pt modelId="{17D8BDDB-C812-4151-B7EA-F2214685CCF2}" type="parTrans" cxnId="{445F8275-02C6-4EBA-939E-B78A86EEA655}">
      <dgm:prSet/>
      <dgm:spPr/>
      <dgm:t>
        <a:bodyPr/>
        <a:lstStyle/>
        <a:p>
          <a:endParaRPr lang="fr-FR"/>
        </a:p>
      </dgm:t>
    </dgm:pt>
    <dgm:pt modelId="{5E281143-3176-4076-803A-76EEFA13C0A9}" type="sibTrans" cxnId="{445F8275-02C6-4EBA-939E-B78A86EEA655}">
      <dgm:prSet/>
      <dgm:spPr/>
      <dgm:t>
        <a:bodyPr/>
        <a:lstStyle/>
        <a:p>
          <a:endParaRPr lang="fr-FR"/>
        </a:p>
      </dgm:t>
    </dgm:pt>
    <dgm:pt modelId="{D60D5FE7-2EC0-4C13-92CE-C9A15991FE13}" type="pres">
      <dgm:prSet presAssocID="{3625541B-AD90-496C-A3DB-8040BC90CD4B}" presName="Name0" presStyleCnt="0">
        <dgm:presLayoutVars>
          <dgm:dir val="rev"/>
          <dgm:animLvl val="lvl"/>
          <dgm:resizeHandles val="exact"/>
        </dgm:presLayoutVars>
      </dgm:prSet>
      <dgm:spPr/>
    </dgm:pt>
    <dgm:pt modelId="{02A8B296-CA85-4EA0-9A2B-371BB0643A22}" type="pres">
      <dgm:prSet presAssocID="{BC1E1621-449E-4E48-B922-035898C61CF5}" presName="Name8" presStyleCnt="0"/>
      <dgm:spPr/>
    </dgm:pt>
    <dgm:pt modelId="{FF74BD41-0011-4601-BD5B-988733CA3F3B}" type="pres">
      <dgm:prSet presAssocID="{BC1E1621-449E-4E48-B922-035898C61CF5}" presName="level" presStyleLbl="node1" presStyleIdx="0" presStyleCnt="5">
        <dgm:presLayoutVars>
          <dgm:chMax val="1"/>
          <dgm:bulletEnabled val="1"/>
        </dgm:presLayoutVars>
      </dgm:prSet>
      <dgm:spPr/>
    </dgm:pt>
    <dgm:pt modelId="{2A2FAB87-7BC4-4045-87D4-5F6B5C755ADF}" type="pres">
      <dgm:prSet presAssocID="{BC1E1621-449E-4E48-B922-035898C61CF5}" presName="levelTx" presStyleLbl="revTx" presStyleIdx="0" presStyleCnt="0">
        <dgm:presLayoutVars>
          <dgm:chMax val="1"/>
          <dgm:bulletEnabled val="1"/>
        </dgm:presLayoutVars>
      </dgm:prSet>
      <dgm:spPr/>
    </dgm:pt>
    <dgm:pt modelId="{536EDE9E-6CE8-4569-90C7-3B70D70E16AC}" type="pres">
      <dgm:prSet presAssocID="{56254991-3F7C-4D1C-964F-173067E8A675}" presName="Name8" presStyleCnt="0"/>
      <dgm:spPr/>
    </dgm:pt>
    <dgm:pt modelId="{D3BC1819-604F-4EAE-8CE0-E1CEE1E87A21}" type="pres">
      <dgm:prSet presAssocID="{56254991-3F7C-4D1C-964F-173067E8A675}" presName="level" presStyleLbl="node1" presStyleIdx="1" presStyleCnt="5">
        <dgm:presLayoutVars>
          <dgm:chMax val="1"/>
          <dgm:bulletEnabled val="1"/>
        </dgm:presLayoutVars>
      </dgm:prSet>
      <dgm:spPr/>
    </dgm:pt>
    <dgm:pt modelId="{B0C6A21C-B8D9-45BA-933C-BE33E2ADCBDB}" type="pres">
      <dgm:prSet presAssocID="{56254991-3F7C-4D1C-964F-173067E8A675}" presName="levelTx" presStyleLbl="revTx" presStyleIdx="0" presStyleCnt="0">
        <dgm:presLayoutVars>
          <dgm:chMax val="1"/>
          <dgm:bulletEnabled val="1"/>
        </dgm:presLayoutVars>
      </dgm:prSet>
      <dgm:spPr/>
    </dgm:pt>
    <dgm:pt modelId="{C8FFFE62-A1CA-4413-994D-86BFCC0A3DEA}" type="pres">
      <dgm:prSet presAssocID="{F87260C8-B4BC-4347-B46A-4243FC4F52EB}" presName="Name8" presStyleCnt="0"/>
      <dgm:spPr/>
    </dgm:pt>
    <dgm:pt modelId="{70180405-FB08-4056-AE8A-ACDF6C73396B}" type="pres">
      <dgm:prSet presAssocID="{F87260C8-B4BC-4347-B46A-4243FC4F52EB}" presName="level" presStyleLbl="node1" presStyleIdx="2" presStyleCnt="5">
        <dgm:presLayoutVars>
          <dgm:chMax val="1"/>
          <dgm:bulletEnabled val="1"/>
        </dgm:presLayoutVars>
      </dgm:prSet>
      <dgm:spPr/>
    </dgm:pt>
    <dgm:pt modelId="{D29E0173-EFEE-4F8D-825E-A604BA7DFF14}" type="pres">
      <dgm:prSet presAssocID="{F87260C8-B4BC-4347-B46A-4243FC4F52EB}" presName="levelTx" presStyleLbl="revTx" presStyleIdx="0" presStyleCnt="0">
        <dgm:presLayoutVars>
          <dgm:chMax val="1"/>
          <dgm:bulletEnabled val="1"/>
        </dgm:presLayoutVars>
      </dgm:prSet>
      <dgm:spPr/>
    </dgm:pt>
    <dgm:pt modelId="{234B8519-1A59-4A6D-9779-EE97595FEF7A}" type="pres">
      <dgm:prSet presAssocID="{89A4E069-88EF-4F3A-BAB1-5723ED12D2A5}" presName="Name8" presStyleCnt="0"/>
      <dgm:spPr/>
    </dgm:pt>
    <dgm:pt modelId="{4A85E84D-DDD2-4F4F-8083-9E3DE9842A2C}" type="pres">
      <dgm:prSet presAssocID="{89A4E069-88EF-4F3A-BAB1-5723ED12D2A5}" presName="level" presStyleLbl="node1" presStyleIdx="3" presStyleCnt="5">
        <dgm:presLayoutVars>
          <dgm:chMax val="1"/>
          <dgm:bulletEnabled val="1"/>
        </dgm:presLayoutVars>
      </dgm:prSet>
      <dgm:spPr/>
    </dgm:pt>
    <dgm:pt modelId="{2C312BCA-5B80-4C35-AB4D-1FCFF5A4E395}" type="pres">
      <dgm:prSet presAssocID="{89A4E069-88EF-4F3A-BAB1-5723ED12D2A5}" presName="levelTx" presStyleLbl="revTx" presStyleIdx="0" presStyleCnt="0">
        <dgm:presLayoutVars>
          <dgm:chMax val="1"/>
          <dgm:bulletEnabled val="1"/>
        </dgm:presLayoutVars>
      </dgm:prSet>
      <dgm:spPr/>
    </dgm:pt>
    <dgm:pt modelId="{5059DC05-EB3F-43E5-8FE2-2E0A52B4C4CC}" type="pres">
      <dgm:prSet presAssocID="{2E2FFDD0-28A5-4DF6-97E6-06FF21FAE660}" presName="Name8" presStyleCnt="0"/>
      <dgm:spPr/>
    </dgm:pt>
    <dgm:pt modelId="{C46301E8-5E23-4615-BFED-743D16FC7B75}" type="pres">
      <dgm:prSet presAssocID="{2E2FFDD0-28A5-4DF6-97E6-06FF21FAE660}" presName="level" presStyleLbl="node1" presStyleIdx="4" presStyleCnt="5">
        <dgm:presLayoutVars>
          <dgm:chMax val="1"/>
          <dgm:bulletEnabled val="1"/>
        </dgm:presLayoutVars>
      </dgm:prSet>
      <dgm:spPr/>
    </dgm:pt>
    <dgm:pt modelId="{A62F4845-B4F0-46FD-9076-3B11E18BE922}" type="pres">
      <dgm:prSet presAssocID="{2E2FFDD0-28A5-4DF6-97E6-06FF21FAE660}" presName="levelTx" presStyleLbl="revTx" presStyleIdx="0" presStyleCnt="0">
        <dgm:presLayoutVars>
          <dgm:chMax val="1"/>
          <dgm:bulletEnabled val="1"/>
        </dgm:presLayoutVars>
      </dgm:prSet>
      <dgm:spPr/>
    </dgm:pt>
  </dgm:ptLst>
  <dgm:cxnLst>
    <dgm:cxn modelId="{6C16CE0C-6E9F-4425-AF7E-A2905573AC3B}" srcId="{3625541B-AD90-496C-A3DB-8040BC90CD4B}" destId="{BC1E1621-449E-4E48-B922-035898C61CF5}" srcOrd="0" destOrd="0" parTransId="{7819AA58-104B-4B22-BCD2-0C4B71496D88}" sibTransId="{0A2E9ADD-35EC-4B72-9370-383BFC174DC5}"/>
    <dgm:cxn modelId="{67039114-086F-4B3B-BEB9-DDDA2981DCEF}" type="presOf" srcId="{89A4E069-88EF-4F3A-BAB1-5723ED12D2A5}" destId="{2C312BCA-5B80-4C35-AB4D-1FCFF5A4E395}" srcOrd="1" destOrd="0" presId="urn:microsoft.com/office/officeart/2005/8/layout/pyramid1"/>
    <dgm:cxn modelId="{5CB3FB39-E9A2-4F20-BC47-15FE8F5DD7F7}" srcId="{3625541B-AD90-496C-A3DB-8040BC90CD4B}" destId="{89A4E069-88EF-4F3A-BAB1-5723ED12D2A5}" srcOrd="3" destOrd="0" parTransId="{2C9CC689-B0BE-42B3-986C-3436DA8DDDF5}" sibTransId="{882E3915-F434-49C7-8E25-8FF3FBE78E5C}"/>
    <dgm:cxn modelId="{607B7D3C-7F7A-441D-AA88-9856DE47E7B3}" type="presOf" srcId="{F87260C8-B4BC-4347-B46A-4243FC4F52EB}" destId="{70180405-FB08-4056-AE8A-ACDF6C73396B}" srcOrd="0" destOrd="0" presId="urn:microsoft.com/office/officeart/2005/8/layout/pyramid1"/>
    <dgm:cxn modelId="{B193D445-5419-487A-B733-781C7C83BB02}" type="presOf" srcId="{BC1E1621-449E-4E48-B922-035898C61CF5}" destId="{FF74BD41-0011-4601-BD5B-988733CA3F3B}" srcOrd="0" destOrd="0" presId="urn:microsoft.com/office/officeart/2005/8/layout/pyramid1"/>
    <dgm:cxn modelId="{96AA2471-8AED-4849-8656-A7A24DCD0171}" type="presOf" srcId="{3625541B-AD90-496C-A3DB-8040BC90CD4B}" destId="{D60D5FE7-2EC0-4C13-92CE-C9A15991FE13}" srcOrd="0" destOrd="0" presId="urn:microsoft.com/office/officeart/2005/8/layout/pyramid1"/>
    <dgm:cxn modelId="{445F8275-02C6-4EBA-939E-B78A86EEA655}" srcId="{3625541B-AD90-496C-A3DB-8040BC90CD4B}" destId="{2E2FFDD0-28A5-4DF6-97E6-06FF21FAE660}" srcOrd="4" destOrd="0" parTransId="{17D8BDDB-C812-4151-B7EA-F2214685CCF2}" sibTransId="{5E281143-3176-4076-803A-76EEFA13C0A9}"/>
    <dgm:cxn modelId="{EC20A38B-D961-4CC8-90E8-D59BB1D962AE}" type="presOf" srcId="{56254991-3F7C-4D1C-964F-173067E8A675}" destId="{D3BC1819-604F-4EAE-8CE0-E1CEE1E87A21}" srcOrd="0" destOrd="0" presId="urn:microsoft.com/office/officeart/2005/8/layout/pyramid1"/>
    <dgm:cxn modelId="{016EE48F-E68F-4A3E-892C-37A7A85295BE}" srcId="{3625541B-AD90-496C-A3DB-8040BC90CD4B}" destId="{56254991-3F7C-4D1C-964F-173067E8A675}" srcOrd="1" destOrd="0" parTransId="{13E9DDDB-9E42-4A0B-AAFD-688B8A08304D}" sibTransId="{B54A344C-6F6D-477E-8495-62989246B313}"/>
    <dgm:cxn modelId="{48134AB1-F3E2-4B24-8307-267767F7EC92}" type="presOf" srcId="{56254991-3F7C-4D1C-964F-173067E8A675}" destId="{B0C6A21C-B8D9-45BA-933C-BE33E2ADCBDB}" srcOrd="1" destOrd="0" presId="urn:microsoft.com/office/officeart/2005/8/layout/pyramid1"/>
    <dgm:cxn modelId="{6EE352B3-EB39-477E-A638-98B9FD2C6BC8}" type="presOf" srcId="{F87260C8-B4BC-4347-B46A-4243FC4F52EB}" destId="{D29E0173-EFEE-4F8D-825E-A604BA7DFF14}" srcOrd="1" destOrd="0" presId="urn:microsoft.com/office/officeart/2005/8/layout/pyramid1"/>
    <dgm:cxn modelId="{E370BFB9-AFB5-4D2D-A9B8-C1693D013F89}" type="presOf" srcId="{2E2FFDD0-28A5-4DF6-97E6-06FF21FAE660}" destId="{C46301E8-5E23-4615-BFED-743D16FC7B75}" srcOrd="0" destOrd="0" presId="urn:microsoft.com/office/officeart/2005/8/layout/pyramid1"/>
    <dgm:cxn modelId="{B2E855BA-CBD5-4390-B855-B35E81677A32}" srcId="{3625541B-AD90-496C-A3DB-8040BC90CD4B}" destId="{F87260C8-B4BC-4347-B46A-4243FC4F52EB}" srcOrd="2" destOrd="0" parTransId="{D46F6B7E-A1F5-4E50-94FC-32FD7CEA7A82}" sibTransId="{96D32E07-E78B-4B3D-AF29-2D9EC5EF0BCF}"/>
    <dgm:cxn modelId="{6EAE1BD7-5546-46E0-8800-0DBFA3C20AD7}" type="presOf" srcId="{89A4E069-88EF-4F3A-BAB1-5723ED12D2A5}" destId="{4A85E84D-DDD2-4F4F-8083-9E3DE9842A2C}" srcOrd="0" destOrd="0" presId="urn:microsoft.com/office/officeart/2005/8/layout/pyramid1"/>
    <dgm:cxn modelId="{E593EDFC-7802-43E2-B390-EEDF1227E43E}" type="presOf" srcId="{2E2FFDD0-28A5-4DF6-97E6-06FF21FAE660}" destId="{A62F4845-B4F0-46FD-9076-3B11E18BE922}" srcOrd="1" destOrd="0" presId="urn:microsoft.com/office/officeart/2005/8/layout/pyramid1"/>
    <dgm:cxn modelId="{DA28E7FF-CFD6-435D-B5E6-7667C569E5F3}" type="presOf" srcId="{BC1E1621-449E-4E48-B922-035898C61CF5}" destId="{2A2FAB87-7BC4-4045-87D4-5F6B5C755ADF}" srcOrd="1" destOrd="0" presId="urn:microsoft.com/office/officeart/2005/8/layout/pyramid1"/>
    <dgm:cxn modelId="{DDE44303-5EED-43A6-B78C-4B3D0741B2C0}" type="presParOf" srcId="{D60D5FE7-2EC0-4C13-92CE-C9A15991FE13}" destId="{02A8B296-CA85-4EA0-9A2B-371BB0643A22}" srcOrd="0" destOrd="0" presId="urn:microsoft.com/office/officeart/2005/8/layout/pyramid1"/>
    <dgm:cxn modelId="{8080143D-6DA2-4E47-9B16-72E3BAB54ABC}" type="presParOf" srcId="{02A8B296-CA85-4EA0-9A2B-371BB0643A22}" destId="{FF74BD41-0011-4601-BD5B-988733CA3F3B}" srcOrd="0" destOrd="0" presId="urn:microsoft.com/office/officeart/2005/8/layout/pyramid1"/>
    <dgm:cxn modelId="{BDC9CA25-2E32-4F41-8823-7C3741DC7660}" type="presParOf" srcId="{02A8B296-CA85-4EA0-9A2B-371BB0643A22}" destId="{2A2FAB87-7BC4-4045-87D4-5F6B5C755ADF}" srcOrd="1" destOrd="0" presId="urn:microsoft.com/office/officeart/2005/8/layout/pyramid1"/>
    <dgm:cxn modelId="{FCE47E48-5B7E-420D-AAC3-7CF3B0D3DE41}" type="presParOf" srcId="{D60D5FE7-2EC0-4C13-92CE-C9A15991FE13}" destId="{536EDE9E-6CE8-4569-90C7-3B70D70E16AC}" srcOrd="1" destOrd="0" presId="urn:microsoft.com/office/officeart/2005/8/layout/pyramid1"/>
    <dgm:cxn modelId="{833224A3-1DFB-4410-84E2-C2DFB3A954B8}" type="presParOf" srcId="{536EDE9E-6CE8-4569-90C7-3B70D70E16AC}" destId="{D3BC1819-604F-4EAE-8CE0-E1CEE1E87A21}" srcOrd="0" destOrd="0" presId="urn:microsoft.com/office/officeart/2005/8/layout/pyramid1"/>
    <dgm:cxn modelId="{EBBC7026-06B8-43D1-B8A1-DB9D0705CA9A}" type="presParOf" srcId="{536EDE9E-6CE8-4569-90C7-3B70D70E16AC}" destId="{B0C6A21C-B8D9-45BA-933C-BE33E2ADCBDB}" srcOrd="1" destOrd="0" presId="urn:microsoft.com/office/officeart/2005/8/layout/pyramid1"/>
    <dgm:cxn modelId="{393ADD9B-FA18-45B3-8569-6E5B08FF3F91}" type="presParOf" srcId="{D60D5FE7-2EC0-4C13-92CE-C9A15991FE13}" destId="{C8FFFE62-A1CA-4413-994D-86BFCC0A3DEA}" srcOrd="2" destOrd="0" presId="urn:microsoft.com/office/officeart/2005/8/layout/pyramid1"/>
    <dgm:cxn modelId="{4ED85FB8-CA81-4527-A513-9EC96897D619}" type="presParOf" srcId="{C8FFFE62-A1CA-4413-994D-86BFCC0A3DEA}" destId="{70180405-FB08-4056-AE8A-ACDF6C73396B}" srcOrd="0" destOrd="0" presId="urn:microsoft.com/office/officeart/2005/8/layout/pyramid1"/>
    <dgm:cxn modelId="{D18D7447-21C9-490F-B35A-F3AC3043BEE7}" type="presParOf" srcId="{C8FFFE62-A1CA-4413-994D-86BFCC0A3DEA}" destId="{D29E0173-EFEE-4F8D-825E-A604BA7DFF14}" srcOrd="1" destOrd="0" presId="urn:microsoft.com/office/officeart/2005/8/layout/pyramid1"/>
    <dgm:cxn modelId="{BCAC89FA-D0F8-4F35-840B-A0B5AB8846DD}" type="presParOf" srcId="{D60D5FE7-2EC0-4C13-92CE-C9A15991FE13}" destId="{234B8519-1A59-4A6D-9779-EE97595FEF7A}" srcOrd="3" destOrd="0" presId="urn:microsoft.com/office/officeart/2005/8/layout/pyramid1"/>
    <dgm:cxn modelId="{B850F890-47EB-43A3-9181-C392B039E4F6}" type="presParOf" srcId="{234B8519-1A59-4A6D-9779-EE97595FEF7A}" destId="{4A85E84D-DDD2-4F4F-8083-9E3DE9842A2C}" srcOrd="0" destOrd="0" presId="urn:microsoft.com/office/officeart/2005/8/layout/pyramid1"/>
    <dgm:cxn modelId="{792D7881-5406-4F5D-B23D-BD2329E0869C}" type="presParOf" srcId="{234B8519-1A59-4A6D-9779-EE97595FEF7A}" destId="{2C312BCA-5B80-4C35-AB4D-1FCFF5A4E395}" srcOrd="1" destOrd="0" presId="urn:microsoft.com/office/officeart/2005/8/layout/pyramid1"/>
    <dgm:cxn modelId="{53D4243A-EC72-4177-BEC1-DA5A7CC9604D}" type="presParOf" srcId="{D60D5FE7-2EC0-4C13-92CE-C9A15991FE13}" destId="{5059DC05-EB3F-43E5-8FE2-2E0A52B4C4CC}" srcOrd="4" destOrd="0" presId="urn:microsoft.com/office/officeart/2005/8/layout/pyramid1"/>
    <dgm:cxn modelId="{119623D3-3A9A-400C-8BB0-EDAA642F1F97}" type="presParOf" srcId="{5059DC05-EB3F-43E5-8FE2-2E0A52B4C4CC}" destId="{C46301E8-5E23-4615-BFED-743D16FC7B75}" srcOrd="0" destOrd="0" presId="urn:microsoft.com/office/officeart/2005/8/layout/pyramid1"/>
    <dgm:cxn modelId="{33BF5B54-1FB3-49A2-83D2-51B67020895E}" type="presParOf" srcId="{5059DC05-EB3F-43E5-8FE2-2E0A52B4C4CC}" destId="{A62F4845-B4F0-46FD-9076-3B11E18BE922}"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4BD41-0011-4601-BD5B-988733CA3F3B}">
      <dsp:nvSpPr>
        <dsp:cNvPr id="0" name=""/>
        <dsp:cNvSpPr/>
      </dsp:nvSpPr>
      <dsp:spPr>
        <a:xfrm>
          <a:off x="2384886" y="0"/>
          <a:ext cx="1192443" cy="772761"/>
        </a:xfrm>
        <a:prstGeom prst="trapezoid">
          <a:avLst>
            <a:gd name="adj" fmla="val 77155"/>
          </a:avLst>
        </a:prstGeom>
        <a:solidFill>
          <a:srgbClr val="C14E37"/>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Nunito" panose="00000500000000000000" pitchFamily="2" charset="0"/>
            </a:rPr>
            <a:t>1</a:t>
          </a:r>
          <a:r>
            <a:rPr lang="fr-FR" sz="1400" kern="1200" dirty="0">
              <a:latin typeface="Nunito" panose="00000500000000000000" pitchFamily="2" charset="0"/>
            </a:rPr>
            <a:t>                                              Mort</a:t>
          </a:r>
        </a:p>
      </dsp:txBody>
      <dsp:txXfrm>
        <a:off x="2384886" y="0"/>
        <a:ext cx="1192443" cy="772761"/>
      </dsp:txXfrm>
    </dsp:sp>
    <dsp:sp modelId="{D3BC1819-604F-4EAE-8CE0-E1CEE1E87A21}">
      <dsp:nvSpPr>
        <dsp:cNvPr id="0" name=""/>
        <dsp:cNvSpPr/>
      </dsp:nvSpPr>
      <dsp:spPr>
        <a:xfrm>
          <a:off x="1788664" y="772760"/>
          <a:ext cx="2384886" cy="772761"/>
        </a:xfrm>
        <a:prstGeom prst="trapezoid">
          <a:avLst>
            <a:gd name="adj" fmla="val 77155"/>
          </a:avLst>
        </a:prstGeom>
        <a:solidFill>
          <a:srgbClr val="7C6FAD"/>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Nunito" panose="00000500000000000000" pitchFamily="2" charset="0"/>
            </a:rPr>
            <a:t>10</a:t>
          </a:r>
          <a:r>
            <a:rPr lang="fr-FR" sz="1400" kern="1200" dirty="0">
              <a:latin typeface="Nunito" panose="00000500000000000000" pitchFamily="2" charset="0"/>
            </a:rPr>
            <a:t>                                             Accidents avec arrêt</a:t>
          </a:r>
        </a:p>
      </dsp:txBody>
      <dsp:txXfrm>
        <a:off x="2206019" y="772760"/>
        <a:ext cx="1550176" cy="772761"/>
      </dsp:txXfrm>
    </dsp:sp>
    <dsp:sp modelId="{70180405-FB08-4056-AE8A-ACDF6C73396B}">
      <dsp:nvSpPr>
        <dsp:cNvPr id="0" name=""/>
        <dsp:cNvSpPr/>
      </dsp:nvSpPr>
      <dsp:spPr>
        <a:xfrm>
          <a:off x="1192443" y="1545521"/>
          <a:ext cx="3577329" cy="772761"/>
        </a:xfrm>
        <a:prstGeom prst="trapezoid">
          <a:avLst>
            <a:gd name="adj" fmla="val 77155"/>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Nunito" panose="00000500000000000000" pitchFamily="2" charset="0"/>
            </a:rPr>
            <a:t>30</a:t>
          </a:r>
          <a:r>
            <a:rPr lang="fr-FR" sz="1400" kern="1200" dirty="0">
              <a:latin typeface="Nunito" panose="00000500000000000000" pitchFamily="2" charset="0"/>
            </a:rPr>
            <a:t>                                         Accidents sans arrêt</a:t>
          </a:r>
        </a:p>
      </dsp:txBody>
      <dsp:txXfrm>
        <a:off x="1818475" y="1545521"/>
        <a:ext cx="2325264" cy="772761"/>
      </dsp:txXfrm>
    </dsp:sp>
    <dsp:sp modelId="{4A85E84D-DDD2-4F4F-8083-9E3DE9842A2C}">
      <dsp:nvSpPr>
        <dsp:cNvPr id="0" name=""/>
        <dsp:cNvSpPr/>
      </dsp:nvSpPr>
      <dsp:spPr>
        <a:xfrm>
          <a:off x="596221" y="2318283"/>
          <a:ext cx="4769772" cy="772761"/>
        </a:xfrm>
        <a:prstGeom prst="trapezoid">
          <a:avLst>
            <a:gd name="adj" fmla="val 77155"/>
          </a:avLst>
        </a:prstGeom>
        <a:solidFill>
          <a:srgbClr val="92D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Nunito" panose="00000500000000000000" pitchFamily="2" charset="0"/>
            </a:rPr>
            <a:t>600</a:t>
          </a:r>
          <a:r>
            <a:rPr lang="fr-FR" sz="1400" kern="1200" dirty="0">
              <a:latin typeface="Nunito" panose="00000500000000000000" pitchFamily="2" charset="0"/>
            </a:rPr>
            <a:t>                                              Presque accidents</a:t>
          </a:r>
        </a:p>
      </dsp:txBody>
      <dsp:txXfrm>
        <a:off x="1430931" y="2318283"/>
        <a:ext cx="3100352" cy="772761"/>
      </dsp:txXfrm>
    </dsp:sp>
    <dsp:sp modelId="{C46301E8-5E23-4615-BFED-743D16FC7B75}">
      <dsp:nvSpPr>
        <dsp:cNvPr id="0" name=""/>
        <dsp:cNvSpPr/>
      </dsp:nvSpPr>
      <dsp:spPr>
        <a:xfrm>
          <a:off x="0" y="3091044"/>
          <a:ext cx="5962216" cy="772761"/>
        </a:xfrm>
        <a:prstGeom prst="trapezoid">
          <a:avLst>
            <a:gd name="adj" fmla="val 77155"/>
          </a:avLst>
        </a:prstGeom>
        <a:solidFill>
          <a:srgbClr val="F4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Nunito" panose="00000500000000000000" pitchFamily="2" charset="0"/>
            </a:rPr>
            <a:t>Comportements à risques</a:t>
          </a:r>
        </a:p>
      </dsp:txBody>
      <dsp:txXfrm>
        <a:off x="1043387" y="3091044"/>
        <a:ext cx="3875440" cy="7727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0ECC9C1-CA94-B5ED-325B-28A18B9C3EC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437EDF9-0A2F-12D6-1B51-21621EF96B4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E29BC4-6A88-4AD4-8427-ED84604ABE48}" type="datetimeFigureOut">
              <a:rPr lang="fr-FR" smtClean="0"/>
              <a:t>12/06/2026</a:t>
            </a:fld>
            <a:endParaRPr lang="fr-FR"/>
          </a:p>
        </p:txBody>
      </p:sp>
      <p:sp>
        <p:nvSpPr>
          <p:cNvPr id="4" name="Espace réservé du pied de page 3">
            <a:extLst>
              <a:ext uri="{FF2B5EF4-FFF2-40B4-BE49-F238E27FC236}">
                <a16:creationId xmlns:a16="http://schemas.microsoft.com/office/drawing/2014/main" id="{C4518A6D-ABA7-080A-0E3F-FAC0F932F0A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3036B66-2E08-0ED5-8CFA-86D62537102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8BA48A1-2588-4E34-9F81-AA083618C12D}" type="slidenum">
              <a:rPr lang="fr-FR" smtClean="0"/>
              <a:t>‹N°›</a:t>
            </a:fld>
            <a:endParaRPr lang="fr-FR"/>
          </a:p>
        </p:txBody>
      </p:sp>
    </p:spTree>
    <p:extLst>
      <p:ext uri="{BB962C8B-B14F-4D97-AF65-F5344CB8AC3E}">
        <p14:creationId xmlns:p14="http://schemas.microsoft.com/office/powerpoint/2010/main" val="29357074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90F967-56F0-4045-B23C-4E75CD7457A7}" type="datetimeFigureOut">
              <a:rPr lang="fr-FR" smtClean="0"/>
              <a:t>12/06/2026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D640E5-0B5D-41F9-A9C4-ED0C18B561B0}" type="slidenum">
              <a:rPr lang="fr-FR" smtClean="0"/>
              <a:t>‹N°›</a:t>
            </a:fld>
            <a:endParaRPr lang="fr-FR"/>
          </a:p>
        </p:txBody>
      </p:sp>
    </p:spTree>
    <p:extLst>
      <p:ext uri="{BB962C8B-B14F-4D97-AF65-F5344CB8AC3E}">
        <p14:creationId xmlns:p14="http://schemas.microsoft.com/office/powerpoint/2010/main" val="165544844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00D640E5-0B5D-41F9-A9C4-ED0C18B561B0}" type="slidenum">
              <a:rPr lang="fr-FR" smtClean="0"/>
              <a:t>1</a:t>
            </a:fld>
            <a:endParaRPr lang="fr-FR"/>
          </a:p>
        </p:txBody>
      </p:sp>
    </p:spTree>
    <p:extLst>
      <p:ext uri="{BB962C8B-B14F-4D97-AF65-F5344CB8AC3E}">
        <p14:creationId xmlns:p14="http://schemas.microsoft.com/office/powerpoint/2010/main" val="27165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0872-CA30-0C7D-0A2C-86459E5921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248996-01DC-BE64-7756-D04CD247371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4E9F0FF-EDD2-C4D8-C77C-1D2FBC19818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75B8CCF-48A6-8BF8-FA17-37926C24C1F4}"/>
              </a:ext>
            </a:extLst>
          </p:cNvPr>
          <p:cNvSpPr>
            <a:spLocks noGrp="1"/>
          </p:cNvSpPr>
          <p:nvPr>
            <p:ph type="sldNum" sz="quarter" idx="5"/>
          </p:nvPr>
        </p:nvSpPr>
        <p:spPr/>
        <p:txBody>
          <a:bodyPr/>
          <a:lstStyle/>
          <a:p>
            <a:fld id="{107B4823-E439-463E-ADEC-ABC244BC2CCC}" type="slidenum">
              <a:rPr lang="fr-FR" smtClean="0"/>
              <a:t>10</a:t>
            </a:fld>
            <a:endParaRPr lang="fr-FR"/>
          </a:p>
        </p:txBody>
      </p:sp>
      <p:sp>
        <p:nvSpPr>
          <p:cNvPr id="5" name="Espace réservé du pied de page 4">
            <a:extLst>
              <a:ext uri="{FF2B5EF4-FFF2-40B4-BE49-F238E27FC236}">
                <a16:creationId xmlns:a16="http://schemas.microsoft.com/office/drawing/2014/main" id="{DD81F6FF-8B0C-5B4E-4381-E7590B21FE3A}"/>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61748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B939-4342-2713-2D47-54AC0B0E89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2D4B01-D98F-AADF-3C68-FCED23B1AAD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DB5537D-6FC4-B81D-3D6F-EE126FC834A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3CCA113-37C4-25B7-DE01-F4EF4651B608}"/>
              </a:ext>
            </a:extLst>
          </p:cNvPr>
          <p:cNvSpPr>
            <a:spLocks noGrp="1"/>
          </p:cNvSpPr>
          <p:nvPr>
            <p:ph type="sldNum" sz="quarter" idx="5"/>
          </p:nvPr>
        </p:nvSpPr>
        <p:spPr/>
        <p:txBody>
          <a:bodyPr/>
          <a:lstStyle/>
          <a:p>
            <a:fld id="{107B4823-E439-463E-ADEC-ABC244BC2CCC}" type="slidenum">
              <a:rPr lang="fr-FR" smtClean="0"/>
              <a:t>11</a:t>
            </a:fld>
            <a:endParaRPr lang="fr-FR"/>
          </a:p>
        </p:txBody>
      </p:sp>
      <p:sp>
        <p:nvSpPr>
          <p:cNvPr id="5" name="Espace réservé du pied de page 4">
            <a:extLst>
              <a:ext uri="{FF2B5EF4-FFF2-40B4-BE49-F238E27FC236}">
                <a16:creationId xmlns:a16="http://schemas.microsoft.com/office/drawing/2014/main" id="{2B901E76-55B8-A7FE-7B4D-7AFB4850A6D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59319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1936E-F3F1-A812-12AD-0F5E4CA1D1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6ADE59-894C-7FB7-3283-168FF3B639A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725F097-08B2-B656-C271-B3A9870C021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FA0D466-4766-01C1-8893-CDBD88EA33CE}"/>
              </a:ext>
            </a:extLst>
          </p:cNvPr>
          <p:cNvSpPr>
            <a:spLocks noGrp="1"/>
          </p:cNvSpPr>
          <p:nvPr>
            <p:ph type="sldNum" sz="quarter" idx="5"/>
          </p:nvPr>
        </p:nvSpPr>
        <p:spPr/>
        <p:txBody>
          <a:bodyPr/>
          <a:lstStyle/>
          <a:p>
            <a:fld id="{107B4823-E439-463E-ADEC-ABC244BC2CCC}" type="slidenum">
              <a:rPr lang="fr-FR" smtClean="0"/>
              <a:t>12</a:t>
            </a:fld>
            <a:endParaRPr lang="fr-FR"/>
          </a:p>
        </p:txBody>
      </p:sp>
      <p:sp>
        <p:nvSpPr>
          <p:cNvPr id="5" name="Espace réservé du pied de page 4">
            <a:extLst>
              <a:ext uri="{FF2B5EF4-FFF2-40B4-BE49-F238E27FC236}">
                <a16:creationId xmlns:a16="http://schemas.microsoft.com/office/drawing/2014/main" id="{5DD02296-458A-AB1A-1A94-1C9C5DBB5C79}"/>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50150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9424-25BC-87A8-3CF7-C60C779DB2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60A53F-8264-93B4-44F4-B6E345ED040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5EA1745-B6B5-0ACA-09E1-C2EE4FA8D4D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93D1D4F-BFC5-4ABD-B31E-2E0F5DCC6733}"/>
              </a:ext>
            </a:extLst>
          </p:cNvPr>
          <p:cNvSpPr>
            <a:spLocks noGrp="1"/>
          </p:cNvSpPr>
          <p:nvPr>
            <p:ph type="sldNum" sz="quarter" idx="5"/>
          </p:nvPr>
        </p:nvSpPr>
        <p:spPr/>
        <p:txBody>
          <a:bodyPr/>
          <a:lstStyle/>
          <a:p>
            <a:fld id="{107B4823-E439-463E-ADEC-ABC244BC2CCC}" type="slidenum">
              <a:rPr lang="fr-FR" smtClean="0"/>
              <a:t>13</a:t>
            </a:fld>
            <a:endParaRPr lang="fr-FR"/>
          </a:p>
        </p:txBody>
      </p:sp>
      <p:sp>
        <p:nvSpPr>
          <p:cNvPr id="5" name="Espace réservé du pied de page 4">
            <a:extLst>
              <a:ext uri="{FF2B5EF4-FFF2-40B4-BE49-F238E27FC236}">
                <a16:creationId xmlns:a16="http://schemas.microsoft.com/office/drawing/2014/main" id="{21E5679F-3AC6-A5DC-19E0-B60DC2BD7C71}"/>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50269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BA80-2095-CDA8-C671-1E8C35D884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3EF58E-5125-DC67-0DFB-86278636EA2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F9FDD1D-1CB7-D5F3-2075-8F9F3B41EC2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C2CB064-53A6-8E0D-A5F5-7557B144AD3D}"/>
              </a:ext>
            </a:extLst>
          </p:cNvPr>
          <p:cNvSpPr>
            <a:spLocks noGrp="1"/>
          </p:cNvSpPr>
          <p:nvPr>
            <p:ph type="sldNum" sz="quarter" idx="5"/>
          </p:nvPr>
        </p:nvSpPr>
        <p:spPr/>
        <p:txBody>
          <a:bodyPr/>
          <a:lstStyle/>
          <a:p>
            <a:fld id="{107B4823-E439-463E-ADEC-ABC244BC2CCC}" type="slidenum">
              <a:rPr lang="fr-FR" smtClean="0"/>
              <a:t>14</a:t>
            </a:fld>
            <a:endParaRPr lang="fr-FR"/>
          </a:p>
        </p:txBody>
      </p:sp>
      <p:sp>
        <p:nvSpPr>
          <p:cNvPr id="5" name="Espace réservé du pied de page 4">
            <a:extLst>
              <a:ext uri="{FF2B5EF4-FFF2-40B4-BE49-F238E27FC236}">
                <a16:creationId xmlns:a16="http://schemas.microsoft.com/office/drawing/2014/main" id="{08E9919D-4EEF-755D-4275-2D0C85550311}"/>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73207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BF8F-67D3-BFA7-B1B4-ED1C4EEEF5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6AEDB4-8469-7FCF-2F3B-0DE0E83D126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962ADC3-F703-6170-395A-3CF015BC4E9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A265300-436D-2B67-BC97-7099EE5837EC}"/>
              </a:ext>
            </a:extLst>
          </p:cNvPr>
          <p:cNvSpPr>
            <a:spLocks noGrp="1"/>
          </p:cNvSpPr>
          <p:nvPr>
            <p:ph type="sldNum" sz="quarter" idx="5"/>
          </p:nvPr>
        </p:nvSpPr>
        <p:spPr/>
        <p:txBody>
          <a:bodyPr/>
          <a:lstStyle/>
          <a:p>
            <a:fld id="{107B4823-E439-463E-ADEC-ABC244BC2CCC}" type="slidenum">
              <a:rPr lang="fr-FR" smtClean="0"/>
              <a:t>15</a:t>
            </a:fld>
            <a:endParaRPr lang="fr-FR"/>
          </a:p>
        </p:txBody>
      </p:sp>
      <p:sp>
        <p:nvSpPr>
          <p:cNvPr id="5" name="Espace réservé du pied de page 4">
            <a:extLst>
              <a:ext uri="{FF2B5EF4-FFF2-40B4-BE49-F238E27FC236}">
                <a16:creationId xmlns:a16="http://schemas.microsoft.com/office/drawing/2014/main" id="{8FBAA5ED-BF37-3FA3-CFED-E05DB7CB5074}"/>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83860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000FF-EC9B-4909-D8F1-2AD2586A8A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820EBC-95F2-BAAC-3E65-8002C42030C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4F312CB-8B67-D9A4-40A1-5C2E84280BC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068553D-A923-4D92-BB0B-72BB889324D3}"/>
              </a:ext>
            </a:extLst>
          </p:cNvPr>
          <p:cNvSpPr>
            <a:spLocks noGrp="1"/>
          </p:cNvSpPr>
          <p:nvPr>
            <p:ph type="sldNum" sz="quarter" idx="5"/>
          </p:nvPr>
        </p:nvSpPr>
        <p:spPr/>
        <p:txBody>
          <a:bodyPr/>
          <a:lstStyle/>
          <a:p>
            <a:fld id="{107B4823-E439-463E-ADEC-ABC244BC2CCC}" type="slidenum">
              <a:rPr lang="fr-FR" smtClean="0"/>
              <a:t>16</a:t>
            </a:fld>
            <a:endParaRPr lang="fr-FR"/>
          </a:p>
        </p:txBody>
      </p:sp>
      <p:sp>
        <p:nvSpPr>
          <p:cNvPr id="5" name="Espace réservé du pied de page 4">
            <a:extLst>
              <a:ext uri="{FF2B5EF4-FFF2-40B4-BE49-F238E27FC236}">
                <a16:creationId xmlns:a16="http://schemas.microsoft.com/office/drawing/2014/main" id="{48E31180-DA24-278C-39EC-500FEDA45E99}"/>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49351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2A3B-5FE8-9B4F-E4AC-6A8D2CD6E3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8B031E-8A4F-A441-7604-81217D1B640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9465A76-2C6C-CBE2-0510-376CCF85819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2FE0C5D-D1E0-02B6-CE8D-78ADC91EC22C}"/>
              </a:ext>
            </a:extLst>
          </p:cNvPr>
          <p:cNvSpPr>
            <a:spLocks noGrp="1"/>
          </p:cNvSpPr>
          <p:nvPr>
            <p:ph type="sldNum" sz="quarter" idx="5"/>
          </p:nvPr>
        </p:nvSpPr>
        <p:spPr/>
        <p:txBody>
          <a:bodyPr/>
          <a:lstStyle/>
          <a:p>
            <a:fld id="{107B4823-E439-463E-ADEC-ABC244BC2CCC}" type="slidenum">
              <a:rPr lang="fr-FR" smtClean="0"/>
              <a:t>17</a:t>
            </a:fld>
            <a:endParaRPr lang="fr-FR"/>
          </a:p>
        </p:txBody>
      </p:sp>
      <p:sp>
        <p:nvSpPr>
          <p:cNvPr id="5" name="Espace réservé du pied de page 4">
            <a:extLst>
              <a:ext uri="{FF2B5EF4-FFF2-40B4-BE49-F238E27FC236}">
                <a16:creationId xmlns:a16="http://schemas.microsoft.com/office/drawing/2014/main" id="{C9F16D0F-CEB0-01DE-3664-FDB115DDD5DB}"/>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89888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E115D-767C-2F9D-0B38-EEB110011C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6AD0CE-58FF-C9BD-97CC-A0897ED297F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B1D8F6F-8BE1-B528-6372-FE273D484DC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AEC2B98-A152-CBF3-1581-12774C454D32}"/>
              </a:ext>
            </a:extLst>
          </p:cNvPr>
          <p:cNvSpPr>
            <a:spLocks noGrp="1"/>
          </p:cNvSpPr>
          <p:nvPr>
            <p:ph type="sldNum" sz="quarter" idx="5"/>
          </p:nvPr>
        </p:nvSpPr>
        <p:spPr/>
        <p:txBody>
          <a:bodyPr/>
          <a:lstStyle/>
          <a:p>
            <a:fld id="{107B4823-E439-463E-ADEC-ABC244BC2CCC}" type="slidenum">
              <a:rPr lang="fr-FR" smtClean="0"/>
              <a:t>18</a:t>
            </a:fld>
            <a:endParaRPr lang="fr-FR"/>
          </a:p>
        </p:txBody>
      </p:sp>
      <p:sp>
        <p:nvSpPr>
          <p:cNvPr id="5" name="Espace réservé du pied de page 4">
            <a:extLst>
              <a:ext uri="{FF2B5EF4-FFF2-40B4-BE49-F238E27FC236}">
                <a16:creationId xmlns:a16="http://schemas.microsoft.com/office/drawing/2014/main" id="{71602F2A-0DAB-E473-6C9E-39AE4F3A0092}"/>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53386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AA685-AF59-5CDA-C285-DBF0F0211EB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CD569D-CDC0-4631-46BC-5BB40B327C9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2A3D7CC-5225-0B37-EC17-8B3FA4C3324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3BEA89E-15BA-75AA-E36C-48026807C445}"/>
              </a:ext>
            </a:extLst>
          </p:cNvPr>
          <p:cNvSpPr>
            <a:spLocks noGrp="1"/>
          </p:cNvSpPr>
          <p:nvPr>
            <p:ph type="sldNum" sz="quarter" idx="5"/>
          </p:nvPr>
        </p:nvSpPr>
        <p:spPr/>
        <p:txBody>
          <a:bodyPr/>
          <a:lstStyle/>
          <a:p>
            <a:fld id="{107B4823-E439-463E-ADEC-ABC244BC2CCC}" type="slidenum">
              <a:rPr lang="fr-FR" smtClean="0"/>
              <a:t>19</a:t>
            </a:fld>
            <a:endParaRPr lang="fr-FR"/>
          </a:p>
        </p:txBody>
      </p:sp>
      <p:sp>
        <p:nvSpPr>
          <p:cNvPr id="5" name="Espace réservé du pied de page 4">
            <a:extLst>
              <a:ext uri="{FF2B5EF4-FFF2-40B4-BE49-F238E27FC236}">
                <a16:creationId xmlns:a16="http://schemas.microsoft.com/office/drawing/2014/main" id="{8816EF9C-5D5C-50A3-610A-FF04C7A671D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76455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07B4823-E439-463E-ADEC-ABC244BC2CCC}" type="slidenum">
              <a:rPr lang="fr-FR" smtClean="0"/>
              <a:t>2</a:t>
            </a:fld>
            <a:endParaRPr lang="fr-FR"/>
          </a:p>
        </p:txBody>
      </p:sp>
      <p:sp>
        <p:nvSpPr>
          <p:cNvPr id="5" name="Espace réservé du pied de page 4">
            <a:extLst>
              <a:ext uri="{FF2B5EF4-FFF2-40B4-BE49-F238E27FC236}">
                <a16:creationId xmlns:a16="http://schemas.microsoft.com/office/drawing/2014/main" id="{72E68C52-D0F8-2586-4461-EDF1E31CB58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482783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13E0-B5C6-B26F-C19C-02B7E631B4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FCB252-562C-8A16-BE38-B6116C2044B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23B2AF1-085C-3D8F-C5D2-0B1BECB9DBD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7BA8D7B-B524-0A7E-FB66-158DAF73DE2E}"/>
              </a:ext>
            </a:extLst>
          </p:cNvPr>
          <p:cNvSpPr>
            <a:spLocks noGrp="1"/>
          </p:cNvSpPr>
          <p:nvPr>
            <p:ph type="sldNum" sz="quarter" idx="5"/>
          </p:nvPr>
        </p:nvSpPr>
        <p:spPr/>
        <p:txBody>
          <a:bodyPr/>
          <a:lstStyle/>
          <a:p>
            <a:fld id="{107B4823-E439-463E-ADEC-ABC244BC2CCC}" type="slidenum">
              <a:rPr lang="fr-FR" smtClean="0"/>
              <a:t>20</a:t>
            </a:fld>
            <a:endParaRPr lang="fr-FR"/>
          </a:p>
        </p:txBody>
      </p:sp>
      <p:sp>
        <p:nvSpPr>
          <p:cNvPr id="5" name="Espace réservé du pied de page 4">
            <a:extLst>
              <a:ext uri="{FF2B5EF4-FFF2-40B4-BE49-F238E27FC236}">
                <a16:creationId xmlns:a16="http://schemas.microsoft.com/office/drawing/2014/main" id="{981C6DC6-87FC-9A6B-1702-058AADAC5A19}"/>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23450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76EAD-B8E1-4F0C-7EE9-776960D4E0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D032B9-D763-488F-11C9-D9D2BFF6CEC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CA9EE8C-03B9-8621-9066-DD9399C06AC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749BD2D-549B-B642-CB26-AEF552068103}"/>
              </a:ext>
            </a:extLst>
          </p:cNvPr>
          <p:cNvSpPr>
            <a:spLocks noGrp="1"/>
          </p:cNvSpPr>
          <p:nvPr>
            <p:ph type="sldNum" sz="quarter" idx="5"/>
          </p:nvPr>
        </p:nvSpPr>
        <p:spPr/>
        <p:txBody>
          <a:bodyPr/>
          <a:lstStyle/>
          <a:p>
            <a:fld id="{107B4823-E439-463E-ADEC-ABC244BC2CCC}" type="slidenum">
              <a:rPr lang="fr-FR" smtClean="0"/>
              <a:t>21</a:t>
            </a:fld>
            <a:endParaRPr lang="fr-FR"/>
          </a:p>
        </p:txBody>
      </p:sp>
      <p:sp>
        <p:nvSpPr>
          <p:cNvPr id="5" name="Espace réservé du pied de page 4">
            <a:extLst>
              <a:ext uri="{FF2B5EF4-FFF2-40B4-BE49-F238E27FC236}">
                <a16:creationId xmlns:a16="http://schemas.microsoft.com/office/drawing/2014/main" id="{CB3503DE-EC7B-94B4-321C-F5AFCAB7A4D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60731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B3789-D491-C83B-A0B8-B214D758DD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BECD28-49A3-CE2C-FBD4-108467E5065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1AC6143-E757-899C-1F7F-0A0AD28029F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A2FE6E15-10F7-0CF7-785E-6DD596A9824D}"/>
              </a:ext>
            </a:extLst>
          </p:cNvPr>
          <p:cNvSpPr>
            <a:spLocks noGrp="1"/>
          </p:cNvSpPr>
          <p:nvPr>
            <p:ph type="sldNum" sz="quarter" idx="5"/>
          </p:nvPr>
        </p:nvSpPr>
        <p:spPr/>
        <p:txBody>
          <a:bodyPr/>
          <a:lstStyle/>
          <a:p>
            <a:fld id="{107B4823-E439-463E-ADEC-ABC244BC2CCC}" type="slidenum">
              <a:rPr lang="fr-FR" smtClean="0"/>
              <a:t>22</a:t>
            </a:fld>
            <a:endParaRPr lang="fr-FR"/>
          </a:p>
        </p:txBody>
      </p:sp>
      <p:sp>
        <p:nvSpPr>
          <p:cNvPr id="5" name="Espace réservé du pied de page 4">
            <a:extLst>
              <a:ext uri="{FF2B5EF4-FFF2-40B4-BE49-F238E27FC236}">
                <a16:creationId xmlns:a16="http://schemas.microsoft.com/office/drawing/2014/main" id="{836EDA49-BE63-87A2-99CF-C4BE4A411B38}"/>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313954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25A05-A313-BD91-1653-65012D5F2E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1E8772-D73D-5320-E07E-5FDC94A06C8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A709F49-D661-AE4A-2FE1-5C70449499F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E7AE60FE-0D65-C1D0-8280-7143203F958F}"/>
              </a:ext>
            </a:extLst>
          </p:cNvPr>
          <p:cNvSpPr>
            <a:spLocks noGrp="1"/>
          </p:cNvSpPr>
          <p:nvPr>
            <p:ph type="sldNum" sz="quarter" idx="5"/>
          </p:nvPr>
        </p:nvSpPr>
        <p:spPr/>
        <p:txBody>
          <a:bodyPr/>
          <a:lstStyle/>
          <a:p>
            <a:fld id="{107B4823-E439-463E-ADEC-ABC244BC2CCC}" type="slidenum">
              <a:rPr lang="fr-FR" smtClean="0"/>
              <a:t>23</a:t>
            </a:fld>
            <a:endParaRPr lang="fr-FR"/>
          </a:p>
        </p:txBody>
      </p:sp>
      <p:sp>
        <p:nvSpPr>
          <p:cNvPr id="5" name="Espace réservé du pied de page 4">
            <a:extLst>
              <a:ext uri="{FF2B5EF4-FFF2-40B4-BE49-F238E27FC236}">
                <a16:creationId xmlns:a16="http://schemas.microsoft.com/office/drawing/2014/main" id="{A4090AF4-863E-BF24-72B8-C8AAB46DCF3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58919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3BD1D-3154-22F7-714C-715ECD58B0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77831C-84FC-94F9-CACE-BB81BC52F27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056C313-D14A-F107-5A04-E8D632537AE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BA11595-DAE7-CED8-3986-16B158808272}"/>
              </a:ext>
            </a:extLst>
          </p:cNvPr>
          <p:cNvSpPr>
            <a:spLocks noGrp="1"/>
          </p:cNvSpPr>
          <p:nvPr>
            <p:ph type="sldNum" sz="quarter" idx="5"/>
          </p:nvPr>
        </p:nvSpPr>
        <p:spPr/>
        <p:txBody>
          <a:bodyPr/>
          <a:lstStyle/>
          <a:p>
            <a:fld id="{107B4823-E439-463E-ADEC-ABC244BC2CCC}" type="slidenum">
              <a:rPr lang="fr-FR" smtClean="0"/>
              <a:t>24</a:t>
            </a:fld>
            <a:endParaRPr lang="fr-FR"/>
          </a:p>
        </p:txBody>
      </p:sp>
      <p:sp>
        <p:nvSpPr>
          <p:cNvPr id="5" name="Espace réservé du pied de page 4">
            <a:extLst>
              <a:ext uri="{FF2B5EF4-FFF2-40B4-BE49-F238E27FC236}">
                <a16:creationId xmlns:a16="http://schemas.microsoft.com/office/drawing/2014/main" id="{2035DF33-26CF-BFE2-6226-90329AC6A1F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11163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F1EB-83B2-1386-3210-C420AADB61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8E0D4F-DF94-CBE0-093D-65EE15CBE6A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95DD5AE-5A69-5BFC-7670-B2126533FAE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4052B8B-533B-B3BC-FC8F-99CE79E83293}"/>
              </a:ext>
            </a:extLst>
          </p:cNvPr>
          <p:cNvSpPr>
            <a:spLocks noGrp="1"/>
          </p:cNvSpPr>
          <p:nvPr>
            <p:ph type="sldNum" sz="quarter" idx="5"/>
          </p:nvPr>
        </p:nvSpPr>
        <p:spPr/>
        <p:txBody>
          <a:bodyPr/>
          <a:lstStyle/>
          <a:p>
            <a:fld id="{107B4823-E439-463E-ADEC-ABC244BC2CCC}" type="slidenum">
              <a:rPr lang="fr-FR" smtClean="0"/>
              <a:t>3</a:t>
            </a:fld>
            <a:endParaRPr lang="fr-FR"/>
          </a:p>
        </p:txBody>
      </p:sp>
      <p:sp>
        <p:nvSpPr>
          <p:cNvPr id="5" name="Espace réservé du pied de page 4">
            <a:extLst>
              <a:ext uri="{FF2B5EF4-FFF2-40B4-BE49-F238E27FC236}">
                <a16:creationId xmlns:a16="http://schemas.microsoft.com/office/drawing/2014/main" id="{05A7D9AC-E402-65A9-B7F0-BE02A1C0BCB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41465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07B4823-E439-463E-ADEC-ABC244BC2CCC}" type="slidenum">
              <a:rPr lang="fr-FR" smtClean="0"/>
              <a:t>4</a:t>
            </a:fld>
            <a:endParaRPr lang="fr-FR"/>
          </a:p>
        </p:txBody>
      </p:sp>
      <p:sp>
        <p:nvSpPr>
          <p:cNvPr id="5" name="Espace réservé du pied de page 4">
            <a:extLst>
              <a:ext uri="{FF2B5EF4-FFF2-40B4-BE49-F238E27FC236}">
                <a16:creationId xmlns:a16="http://schemas.microsoft.com/office/drawing/2014/main" id="{B4528DB6-DFDC-8C8A-B03D-EF53C9B3DD0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69844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77396-10C0-61F3-7F37-0D3300A30C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E14304-53C5-F294-7671-84F7F2F6A7A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BAEC7D6-6373-9A93-4AEA-AEA4E62A599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C32B74B-034E-02BC-A2FF-F56452EC1980}"/>
              </a:ext>
            </a:extLst>
          </p:cNvPr>
          <p:cNvSpPr>
            <a:spLocks noGrp="1"/>
          </p:cNvSpPr>
          <p:nvPr>
            <p:ph type="sldNum" sz="quarter" idx="5"/>
          </p:nvPr>
        </p:nvSpPr>
        <p:spPr/>
        <p:txBody>
          <a:bodyPr/>
          <a:lstStyle/>
          <a:p>
            <a:fld id="{107B4823-E439-463E-ADEC-ABC244BC2CCC}" type="slidenum">
              <a:rPr lang="fr-FR" smtClean="0"/>
              <a:t>5</a:t>
            </a:fld>
            <a:endParaRPr lang="fr-FR"/>
          </a:p>
        </p:txBody>
      </p:sp>
      <p:sp>
        <p:nvSpPr>
          <p:cNvPr id="5" name="Espace réservé du pied de page 4">
            <a:extLst>
              <a:ext uri="{FF2B5EF4-FFF2-40B4-BE49-F238E27FC236}">
                <a16:creationId xmlns:a16="http://schemas.microsoft.com/office/drawing/2014/main" id="{44C06748-C0D2-527B-A584-FA092272E0B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70044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5BCB-99B3-0A78-4980-0DD33E3BC8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FE5801-62A6-6CED-F357-07E0AD8FE0F5}"/>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A7FE08D-0F7B-7300-9CA9-2023B2D3973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1880490-D75E-6C37-1E55-2C3DAC76EC96}"/>
              </a:ext>
            </a:extLst>
          </p:cNvPr>
          <p:cNvSpPr>
            <a:spLocks noGrp="1"/>
          </p:cNvSpPr>
          <p:nvPr>
            <p:ph type="sldNum" sz="quarter" idx="5"/>
          </p:nvPr>
        </p:nvSpPr>
        <p:spPr/>
        <p:txBody>
          <a:bodyPr/>
          <a:lstStyle/>
          <a:p>
            <a:fld id="{107B4823-E439-463E-ADEC-ABC244BC2CCC}" type="slidenum">
              <a:rPr lang="fr-FR" smtClean="0"/>
              <a:t>6</a:t>
            </a:fld>
            <a:endParaRPr lang="fr-FR"/>
          </a:p>
        </p:txBody>
      </p:sp>
      <p:sp>
        <p:nvSpPr>
          <p:cNvPr id="5" name="Espace réservé du pied de page 4">
            <a:extLst>
              <a:ext uri="{FF2B5EF4-FFF2-40B4-BE49-F238E27FC236}">
                <a16:creationId xmlns:a16="http://schemas.microsoft.com/office/drawing/2014/main" id="{3C5A6927-9F52-7BA9-1804-37F7237BC1D3}"/>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37138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F6B8-39C3-56BF-7A7A-792DF6232F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308990-B16B-0482-A554-976071512EF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9FA1ECD-CD1A-AD50-018A-1BEC6947B9C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209152B-8EF3-A5EB-0E00-AAA47E50872D}"/>
              </a:ext>
            </a:extLst>
          </p:cNvPr>
          <p:cNvSpPr>
            <a:spLocks noGrp="1"/>
          </p:cNvSpPr>
          <p:nvPr>
            <p:ph type="sldNum" sz="quarter" idx="5"/>
          </p:nvPr>
        </p:nvSpPr>
        <p:spPr/>
        <p:txBody>
          <a:bodyPr/>
          <a:lstStyle/>
          <a:p>
            <a:fld id="{107B4823-E439-463E-ADEC-ABC244BC2CCC}" type="slidenum">
              <a:rPr lang="fr-FR" smtClean="0"/>
              <a:t>7</a:t>
            </a:fld>
            <a:endParaRPr lang="fr-FR"/>
          </a:p>
        </p:txBody>
      </p:sp>
      <p:sp>
        <p:nvSpPr>
          <p:cNvPr id="5" name="Espace réservé du pied de page 4">
            <a:extLst>
              <a:ext uri="{FF2B5EF4-FFF2-40B4-BE49-F238E27FC236}">
                <a16:creationId xmlns:a16="http://schemas.microsoft.com/office/drawing/2014/main" id="{4637A2AB-FEE7-6053-FD7D-A6F425895394}"/>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34252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2F17-78F1-22B5-87A7-1BFF38C479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6383A8-F49C-8BA4-6DBB-F094F15B68F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1CB9378-8213-9BF3-6B3C-B727A23CE5B0}"/>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2A551D24-20CC-89F8-72F6-9F84B51A2AF7}"/>
              </a:ext>
            </a:extLst>
          </p:cNvPr>
          <p:cNvSpPr>
            <a:spLocks noGrp="1"/>
          </p:cNvSpPr>
          <p:nvPr>
            <p:ph type="sldNum" sz="quarter" idx="5"/>
          </p:nvPr>
        </p:nvSpPr>
        <p:spPr/>
        <p:txBody>
          <a:bodyPr/>
          <a:lstStyle/>
          <a:p>
            <a:fld id="{107B4823-E439-463E-ADEC-ABC244BC2CCC}" type="slidenum">
              <a:rPr lang="fr-FR" smtClean="0"/>
              <a:t>8</a:t>
            </a:fld>
            <a:endParaRPr lang="fr-FR"/>
          </a:p>
        </p:txBody>
      </p:sp>
      <p:sp>
        <p:nvSpPr>
          <p:cNvPr id="5" name="Espace réservé du pied de page 4">
            <a:extLst>
              <a:ext uri="{FF2B5EF4-FFF2-40B4-BE49-F238E27FC236}">
                <a16:creationId xmlns:a16="http://schemas.microsoft.com/office/drawing/2014/main" id="{4B2B88A9-D535-AFA0-7CD9-551B530910C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5856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096B7-9EC9-78E0-786E-68889A77FA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CE7A35-4F44-1078-3CE2-E9780F6F484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A8FF9A9-84F1-229A-5B95-F5FF6C3E85C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9CBBB83-FE5D-777D-D5F6-604EDEF32073}"/>
              </a:ext>
            </a:extLst>
          </p:cNvPr>
          <p:cNvSpPr>
            <a:spLocks noGrp="1"/>
          </p:cNvSpPr>
          <p:nvPr>
            <p:ph type="sldNum" sz="quarter" idx="5"/>
          </p:nvPr>
        </p:nvSpPr>
        <p:spPr/>
        <p:txBody>
          <a:bodyPr/>
          <a:lstStyle/>
          <a:p>
            <a:fld id="{107B4823-E439-463E-ADEC-ABC244BC2CCC}" type="slidenum">
              <a:rPr lang="fr-FR" smtClean="0"/>
              <a:t>9</a:t>
            </a:fld>
            <a:endParaRPr lang="fr-FR"/>
          </a:p>
        </p:txBody>
      </p:sp>
      <p:sp>
        <p:nvSpPr>
          <p:cNvPr id="5" name="Espace réservé du pied de page 4">
            <a:extLst>
              <a:ext uri="{FF2B5EF4-FFF2-40B4-BE49-F238E27FC236}">
                <a16:creationId xmlns:a16="http://schemas.microsoft.com/office/drawing/2014/main" id="{A582E732-6985-C835-27CA-C7A9E70E0C3C}"/>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2884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788DA-E408-B2E0-77A9-103457DED0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41CDD5-8306-E310-C5B0-63CE2FBF5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A99F2AC-7C0A-FF98-AA7A-56B6C55CC387}"/>
              </a:ext>
            </a:extLst>
          </p:cNvPr>
          <p:cNvSpPr>
            <a:spLocks noGrp="1"/>
          </p:cNvSpPr>
          <p:nvPr>
            <p:ph type="dt" sz="half" idx="10"/>
          </p:nvPr>
        </p:nvSpPr>
        <p:spPr/>
        <p:txBody>
          <a:bodyPr/>
          <a:lstStyle/>
          <a:p>
            <a:fld id="{BFB6EFFC-3517-4271-B7F1-41C4C0D8094A}" type="datetime1">
              <a:rPr lang="fr-FR" smtClean="0"/>
              <a:t>12/06/2026</a:t>
            </a:fld>
            <a:endParaRPr lang="fr-FR"/>
          </a:p>
        </p:txBody>
      </p:sp>
      <p:sp>
        <p:nvSpPr>
          <p:cNvPr id="5" name="Espace réservé du pied de page 4">
            <a:extLst>
              <a:ext uri="{FF2B5EF4-FFF2-40B4-BE49-F238E27FC236}">
                <a16:creationId xmlns:a16="http://schemas.microsoft.com/office/drawing/2014/main" id="{139ABE83-F34C-BEA8-8FDA-187014DA7F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502770-146F-B7DD-3499-F6446E0AF3BC}"/>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318303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E8734-91AA-A36A-4CD5-575D502C7F4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AF5020-7CCB-BCAB-AC3E-D41D107591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931510-634E-080B-DFF8-4F94E146CFFE}"/>
              </a:ext>
            </a:extLst>
          </p:cNvPr>
          <p:cNvSpPr>
            <a:spLocks noGrp="1"/>
          </p:cNvSpPr>
          <p:nvPr>
            <p:ph type="dt" sz="half" idx="10"/>
          </p:nvPr>
        </p:nvSpPr>
        <p:spPr/>
        <p:txBody>
          <a:bodyPr/>
          <a:lstStyle/>
          <a:p>
            <a:fld id="{5D595322-A4DF-4CA6-AB76-DD479248FF10}" type="datetime1">
              <a:rPr lang="fr-FR" smtClean="0"/>
              <a:t>12/06/2026</a:t>
            </a:fld>
            <a:endParaRPr lang="fr-FR"/>
          </a:p>
        </p:txBody>
      </p:sp>
      <p:sp>
        <p:nvSpPr>
          <p:cNvPr id="5" name="Espace réservé du pied de page 4">
            <a:extLst>
              <a:ext uri="{FF2B5EF4-FFF2-40B4-BE49-F238E27FC236}">
                <a16:creationId xmlns:a16="http://schemas.microsoft.com/office/drawing/2014/main" id="{897910A0-8D92-1A0B-9F2F-A56426C467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0DA626-7DF6-2BEF-118B-B296A96533B7}"/>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64850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26C202D-4410-8C46-2071-A945098533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591D8D-54E1-9DD8-72C4-71F971DD91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C11FA0-D7D3-62A4-3DAF-26492402B884}"/>
              </a:ext>
            </a:extLst>
          </p:cNvPr>
          <p:cNvSpPr>
            <a:spLocks noGrp="1"/>
          </p:cNvSpPr>
          <p:nvPr>
            <p:ph type="dt" sz="half" idx="10"/>
          </p:nvPr>
        </p:nvSpPr>
        <p:spPr/>
        <p:txBody>
          <a:bodyPr/>
          <a:lstStyle/>
          <a:p>
            <a:fld id="{01EA7D7F-2F55-48CE-A8B8-9BF634D72889}" type="datetime1">
              <a:rPr lang="fr-FR" smtClean="0"/>
              <a:t>12/06/2026</a:t>
            </a:fld>
            <a:endParaRPr lang="fr-FR"/>
          </a:p>
        </p:txBody>
      </p:sp>
      <p:sp>
        <p:nvSpPr>
          <p:cNvPr id="5" name="Espace réservé du pied de page 4">
            <a:extLst>
              <a:ext uri="{FF2B5EF4-FFF2-40B4-BE49-F238E27FC236}">
                <a16:creationId xmlns:a16="http://schemas.microsoft.com/office/drawing/2014/main" id="{17C3363F-CBE0-FF7F-BF6F-97028932B2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328B52-8576-31DA-DEFB-E0BCF476E04A}"/>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11677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B4DC6-802B-FA19-9D21-6A11C6FDC5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E5369C-0564-50B6-ABCF-A497649554A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97E305-E0B1-92CA-70FF-7D4D34F3D3FF}"/>
              </a:ext>
            </a:extLst>
          </p:cNvPr>
          <p:cNvSpPr>
            <a:spLocks noGrp="1"/>
          </p:cNvSpPr>
          <p:nvPr>
            <p:ph type="dt" sz="half" idx="10"/>
          </p:nvPr>
        </p:nvSpPr>
        <p:spPr/>
        <p:txBody>
          <a:bodyPr/>
          <a:lstStyle/>
          <a:p>
            <a:fld id="{D3861FAD-4E7F-4818-9C13-1DC2DC56F889}" type="datetime1">
              <a:rPr lang="fr-FR" smtClean="0"/>
              <a:t>12/06/2026</a:t>
            </a:fld>
            <a:endParaRPr lang="fr-FR"/>
          </a:p>
        </p:txBody>
      </p:sp>
      <p:sp>
        <p:nvSpPr>
          <p:cNvPr id="5" name="Espace réservé du pied de page 4">
            <a:extLst>
              <a:ext uri="{FF2B5EF4-FFF2-40B4-BE49-F238E27FC236}">
                <a16:creationId xmlns:a16="http://schemas.microsoft.com/office/drawing/2014/main" id="{FEAA489F-6AA6-81A3-57C7-496A39AF71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190B97-D121-6DC9-C430-52A3DDACA373}"/>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235607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A4352-60D7-6F6B-E0F0-9D07BB5D56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5B13C4-83A5-E7CE-E578-640114AC8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D64828-8F3E-ED7E-7337-62B641EE14F9}"/>
              </a:ext>
            </a:extLst>
          </p:cNvPr>
          <p:cNvSpPr>
            <a:spLocks noGrp="1"/>
          </p:cNvSpPr>
          <p:nvPr>
            <p:ph type="dt" sz="half" idx="10"/>
          </p:nvPr>
        </p:nvSpPr>
        <p:spPr/>
        <p:txBody>
          <a:bodyPr/>
          <a:lstStyle/>
          <a:p>
            <a:fld id="{11A40922-63A6-4904-BD83-DEAA125EB6B9}" type="datetime1">
              <a:rPr lang="fr-FR" smtClean="0"/>
              <a:t>12/06/2026</a:t>
            </a:fld>
            <a:endParaRPr lang="fr-FR"/>
          </a:p>
        </p:txBody>
      </p:sp>
      <p:sp>
        <p:nvSpPr>
          <p:cNvPr id="5" name="Espace réservé du pied de page 4">
            <a:extLst>
              <a:ext uri="{FF2B5EF4-FFF2-40B4-BE49-F238E27FC236}">
                <a16:creationId xmlns:a16="http://schemas.microsoft.com/office/drawing/2014/main" id="{EA7F8408-063B-4EBD-EB14-73FB4DF27C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15F40-E8ED-B53E-C867-BF4B7539A57B}"/>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258328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F9A05-5D70-56F8-CBF9-7EA0C8764C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06FFB1-CA0D-83CE-A033-484C44D9D9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0561CD-E409-F5A1-B99A-1BBC0C832F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2B06A2-9DCE-A693-C3ED-1D12C25F1B69}"/>
              </a:ext>
            </a:extLst>
          </p:cNvPr>
          <p:cNvSpPr>
            <a:spLocks noGrp="1"/>
          </p:cNvSpPr>
          <p:nvPr>
            <p:ph type="dt" sz="half" idx="10"/>
          </p:nvPr>
        </p:nvSpPr>
        <p:spPr/>
        <p:txBody>
          <a:bodyPr/>
          <a:lstStyle/>
          <a:p>
            <a:fld id="{5610FAB2-E789-43D8-90EB-8CDD5A76AA2C}" type="datetime1">
              <a:rPr lang="fr-FR" smtClean="0"/>
              <a:t>12/06/2026</a:t>
            </a:fld>
            <a:endParaRPr lang="fr-FR"/>
          </a:p>
        </p:txBody>
      </p:sp>
      <p:sp>
        <p:nvSpPr>
          <p:cNvPr id="6" name="Espace réservé du pied de page 5">
            <a:extLst>
              <a:ext uri="{FF2B5EF4-FFF2-40B4-BE49-F238E27FC236}">
                <a16:creationId xmlns:a16="http://schemas.microsoft.com/office/drawing/2014/main" id="{9ED8FA4C-F26B-7839-010C-E504D8C68B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BDC838-56BE-105F-F502-3FA7927020A8}"/>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202695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A7FD2-C4BD-C6D2-EEF7-BC6CA59D305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A1156-2477-8F77-922C-B80DDF9C8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0A81D7-E560-F3C0-D843-F19846CE273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848D18-7BA6-8888-DC32-97D72D2F2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C9798B9-9EDA-E50D-CA55-02C60F6885A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E25743-AB4E-00F0-5969-F8E7AABF45CF}"/>
              </a:ext>
            </a:extLst>
          </p:cNvPr>
          <p:cNvSpPr>
            <a:spLocks noGrp="1"/>
          </p:cNvSpPr>
          <p:nvPr>
            <p:ph type="dt" sz="half" idx="10"/>
          </p:nvPr>
        </p:nvSpPr>
        <p:spPr/>
        <p:txBody>
          <a:bodyPr/>
          <a:lstStyle/>
          <a:p>
            <a:fld id="{01168FDD-4260-4568-9486-722CA66F7A60}" type="datetime1">
              <a:rPr lang="fr-FR" smtClean="0"/>
              <a:t>12/06/2026</a:t>
            </a:fld>
            <a:endParaRPr lang="fr-FR"/>
          </a:p>
        </p:txBody>
      </p:sp>
      <p:sp>
        <p:nvSpPr>
          <p:cNvPr id="8" name="Espace réservé du pied de page 7">
            <a:extLst>
              <a:ext uri="{FF2B5EF4-FFF2-40B4-BE49-F238E27FC236}">
                <a16:creationId xmlns:a16="http://schemas.microsoft.com/office/drawing/2014/main" id="{F2286E85-0BE5-8A6E-81D7-73E1FBA2186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F790EF8-3A58-9441-A390-D6BC88AE20C7}"/>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369804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AA835-A9A1-42E3-1FBF-80B3C8006B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A8BF5E-91AE-2E01-75DA-DCDF68F967DE}"/>
              </a:ext>
            </a:extLst>
          </p:cNvPr>
          <p:cNvSpPr>
            <a:spLocks noGrp="1"/>
          </p:cNvSpPr>
          <p:nvPr>
            <p:ph type="dt" sz="half" idx="10"/>
          </p:nvPr>
        </p:nvSpPr>
        <p:spPr/>
        <p:txBody>
          <a:bodyPr/>
          <a:lstStyle/>
          <a:p>
            <a:fld id="{08F09BED-ADC5-48E9-8576-7E3E735D2F27}" type="datetime1">
              <a:rPr lang="fr-FR" smtClean="0"/>
              <a:t>12/06/2026</a:t>
            </a:fld>
            <a:endParaRPr lang="fr-FR"/>
          </a:p>
        </p:txBody>
      </p:sp>
      <p:sp>
        <p:nvSpPr>
          <p:cNvPr id="4" name="Espace réservé du pied de page 3">
            <a:extLst>
              <a:ext uri="{FF2B5EF4-FFF2-40B4-BE49-F238E27FC236}">
                <a16:creationId xmlns:a16="http://schemas.microsoft.com/office/drawing/2014/main" id="{50C09603-7E3E-80C2-C51A-304B6BB5DE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0D20BA-E69E-3F50-58DB-FE0D6A62D400}"/>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360224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C69A3E-3FFF-34C0-F0D3-B21414151F22}"/>
              </a:ext>
            </a:extLst>
          </p:cNvPr>
          <p:cNvSpPr>
            <a:spLocks noGrp="1"/>
          </p:cNvSpPr>
          <p:nvPr>
            <p:ph type="dt" sz="half" idx="10"/>
          </p:nvPr>
        </p:nvSpPr>
        <p:spPr/>
        <p:txBody>
          <a:bodyPr/>
          <a:lstStyle/>
          <a:p>
            <a:fld id="{3358B82A-46A4-471F-888F-675AE274848A}" type="datetime1">
              <a:rPr lang="fr-FR" smtClean="0"/>
              <a:t>12/06/2026</a:t>
            </a:fld>
            <a:endParaRPr lang="fr-FR"/>
          </a:p>
        </p:txBody>
      </p:sp>
      <p:sp>
        <p:nvSpPr>
          <p:cNvPr id="3" name="Espace réservé du pied de page 2">
            <a:extLst>
              <a:ext uri="{FF2B5EF4-FFF2-40B4-BE49-F238E27FC236}">
                <a16:creationId xmlns:a16="http://schemas.microsoft.com/office/drawing/2014/main" id="{51B51AEE-EC56-4155-7A90-D5A007E34E5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FF4E5D-A5FC-5E5A-5C1A-8B9FB46C3D5D}"/>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266635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E735C-311D-5AEF-6C9B-6528CBA262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EE7583-5831-2984-6408-09DE2C072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6E7CF0-9357-2589-3B0A-8F204865B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911960-AD6D-3F93-9594-4ADD641060AF}"/>
              </a:ext>
            </a:extLst>
          </p:cNvPr>
          <p:cNvSpPr>
            <a:spLocks noGrp="1"/>
          </p:cNvSpPr>
          <p:nvPr>
            <p:ph type="dt" sz="half" idx="10"/>
          </p:nvPr>
        </p:nvSpPr>
        <p:spPr/>
        <p:txBody>
          <a:bodyPr/>
          <a:lstStyle/>
          <a:p>
            <a:fld id="{C9C886DE-DC15-481A-BF95-C2E32B48E1B1}" type="datetime1">
              <a:rPr lang="fr-FR" smtClean="0"/>
              <a:t>12/06/2026</a:t>
            </a:fld>
            <a:endParaRPr lang="fr-FR"/>
          </a:p>
        </p:txBody>
      </p:sp>
      <p:sp>
        <p:nvSpPr>
          <p:cNvPr id="6" name="Espace réservé du pied de page 5">
            <a:extLst>
              <a:ext uri="{FF2B5EF4-FFF2-40B4-BE49-F238E27FC236}">
                <a16:creationId xmlns:a16="http://schemas.microsoft.com/office/drawing/2014/main" id="{8EEA7754-6308-D074-CF76-062EDCDF06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167AD4-40E9-F0B6-52F5-0FF36B651078}"/>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348812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07855-52E7-0F4B-B6BA-15E6D3574B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CB468D-3D1D-8831-981B-B1B096850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C5EEE4-79D5-3A71-BDFA-BBCA64B4F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350568-3D19-A273-1708-C3B945E0AD40}"/>
              </a:ext>
            </a:extLst>
          </p:cNvPr>
          <p:cNvSpPr>
            <a:spLocks noGrp="1"/>
          </p:cNvSpPr>
          <p:nvPr>
            <p:ph type="dt" sz="half" idx="10"/>
          </p:nvPr>
        </p:nvSpPr>
        <p:spPr/>
        <p:txBody>
          <a:bodyPr/>
          <a:lstStyle/>
          <a:p>
            <a:fld id="{3417B600-C8C4-4B3E-84FD-2DC266FEE7F4}" type="datetime1">
              <a:rPr lang="fr-FR" smtClean="0"/>
              <a:t>12/06/2026</a:t>
            </a:fld>
            <a:endParaRPr lang="fr-FR"/>
          </a:p>
        </p:txBody>
      </p:sp>
      <p:sp>
        <p:nvSpPr>
          <p:cNvPr id="6" name="Espace réservé du pied de page 5">
            <a:extLst>
              <a:ext uri="{FF2B5EF4-FFF2-40B4-BE49-F238E27FC236}">
                <a16:creationId xmlns:a16="http://schemas.microsoft.com/office/drawing/2014/main" id="{4E92C213-5A45-20CF-3494-24632CFC30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D68093-5940-B1D3-76AD-B133B04DC716}"/>
              </a:ext>
            </a:extLst>
          </p:cNvPr>
          <p:cNvSpPr>
            <a:spLocks noGrp="1"/>
          </p:cNvSpPr>
          <p:nvPr>
            <p:ph type="sldNum" sz="quarter" idx="12"/>
          </p:nvPr>
        </p:nvSpPr>
        <p:spPr/>
        <p:txBody>
          <a:bodyPr/>
          <a:lstStyle/>
          <a:p>
            <a:fld id="{C9DA91FD-F3E1-41C2-91FF-08A6B8769AEB}" type="slidenum">
              <a:rPr lang="fr-FR" smtClean="0"/>
              <a:t>‹N°›</a:t>
            </a:fld>
            <a:endParaRPr lang="fr-FR"/>
          </a:p>
        </p:txBody>
      </p:sp>
    </p:spTree>
    <p:extLst>
      <p:ext uri="{BB962C8B-B14F-4D97-AF65-F5344CB8AC3E}">
        <p14:creationId xmlns:p14="http://schemas.microsoft.com/office/powerpoint/2010/main" val="18108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6C0DAF-DE25-D385-5B2E-A9B0B4116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6480DF-1F7D-BE20-CD0E-BF71CD3FA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85B0A7-2126-33C7-BDD4-6CC64B830D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6FDD4-1DC0-4968-BDD4-B70684E94208}" type="datetime1">
              <a:rPr lang="fr-FR" smtClean="0"/>
              <a:t>12/06/2026</a:t>
            </a:fld>
            <a:endParaRPr lang="fr-FR"/>
          </a:p>
        </p:txBody>
      </p:sp>
      <p:sp>
        <p:nvSpPr>
          <p:cNvPr id="5" name="Espace réservé du pied de page 4">
            <a:extLst>
              <a:ext uri="{FF2B5EF4-FFF2-40B4-BE49-F238E27FC236}">
                <a16:creationId xmlns:a16="http://schemas.microsoft.com/office/drawing/2014/main" id="{84F536DA-47A7-9470-2E87-FE5811E83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638769-F36C-04B9-2980-1929BA8F4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A91FD-F3E1-41C2-91FF-08A6B8769AEB}" type="slidenum">
              <a:rPr lang="fr-FR" smtClean="0"/>
              <a:t>‹N°›</a:t>
            </a:fld>
            <a:endParaRPr lang="fr-FR"/>
          </a:p>
        </p:txBody>
      </p:sp>
    </p:spTree>
    <p:extLst>
      <p:ext uri="{BB962C8B-B14F-4D97-AF65-F5344CB8AC3E}">
        <p14:creationId xmlns:p14="http://schemas.microsoft.com/office/powerpoint/2010/main" val="29713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inrs.fr/demarche/analyse-accidents-travail/ce-qu-il-faut-retenir.html" TargetMode="External"/><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inrs.fr/media.html?refINRS=outil8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72D6837-179D-B343-2DA8-66D7F4C4B696}"/>
              </a:ext>
            </a:extLst>
          </p:cNvPr>
          <p:cNvPicPr>
            <a:picLocks noChangeAspect="1"/>
          </p:cNvPicPr>
          <p:nvPr/>
        </p:nvPicPr>
        <p:blipFill>
          <a:blip r:embed="rId3"/>
          <a:stretch>
            <a:fillRect/>
          </a:stretch>
        </p:blipFill>
        <p:spPr>
          <a:xfrm>
            <a:off x="0" y="0"/>
            <a:ext cx="4882551" cy="6873386"/>
          </a:xfrm>
          <a:prstGeom prst="rect">
            <a:avLst/>
          </a:prstGeom>
        </p:spPr>
      </p:pic>
      <p:pic>
        <p:nvPicPr>
          <p:cNvPr id="12" name="Image 11">
            <a:extLst>
              <a:ext uri="{FF2B5EF4-FFF2-40B4-BE49-F238E27FC236}">
                <a16:creationId xmlns:a16="http://schemas.microsoft.com/office/drawing/2014/main" id="{85D8EBF0-3619-E286-1CC2-7FDDD6F4E8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759116" y="199580"/>
            <a:ext cx="4029396" cy="3708396"/>
          </a:xfrm>
          <a:prstGeom prst="rect">
            <a:avLst/>
          </a:prstGeom>
          <a:noFill/>
          <a:ln>
            <a:noFill/>
          </a:ln>
        </p:spPr>
      </p:pic>
      <p:pic>
        <p:nvPicPr>
          <p:cNvPr id="15" name="Image 14">
            <a:extLst>
              <a:ext uri="{FF2B5EF4-FFF2-40B4-BE49-F238E27FC236}">
                <a16:creationId xmlns:a16="http://schemas.microsoft.com/office/drawing/2014/main" id="{47202A1F-830F-5FEC-4F04-1C428BDB9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689" y="3968181"/>
            <a:ext cx="1346710" cy="269342"/>
          </a:xfrm>
          <a:prstGeom prst="rect">
            <a:avLst/>
          </a:prstGeom>
        </p:spPr>
      </p:pic>
      <p:sp>
        <p:nvSpPr>
          <p:cNvPr id="17" name="ZoneTexte 16">
            <a:extLst>
              <a:ext uri="{FF2B5EF4-FFF2-40B4-BE49-F238E27FC236}">
                <a16:creationId xmlns:a16="http://schemas.microsoft.com/office/drawing/2014/main" id="{6538C31C-8F1B-4607-16A1-1F8687FA7AD1}"/>
              </a:ext>
            </a:extLst>
          </p:cNvPr>
          <p:cNvSpPr txBox="1"/>
          <p:nvPr/>
        </p:nvSpPr>
        <p:spPr>
          <a:xfrm>
            <a:off x="4338441" y="4672900"/>
            <a:ext cx="7648326" cy="646331"/>
          </a:xfrm>
          <a:prstGeom prst="rect">
            <a:avLst/>
          </a:prstGeom>
          <a:noFill/>
        </p:spPr>
        <p:txBody>
          <a:bodyPr wrap="square" rtlCol="0">
            <a:spAutoFit/>
          </a:bodyPr>
          <a:lstStyle/>
          <a:p>
            <a:pPr algn="ctr"/>
            <a:r>
              <a:rPr lang="fr-FR" sz="3600" b="1" dirty="0">
                <a:solidFill>
                  <a:srgbClr val="494B5C"/>
                </a:solidFill>
                <a:latin typeface="Nunito" pitchFamily="2" charset="0"/>
              </a:rPr>
              <a:t>Les accidents de travail</a:t>
            </a:r>
            <a:endParaRPr lang="fr-FR" sz="3600" dirty="0">
              <a:solidFill>
                <a:srgbClr val="494B5C"/>
              </a:solidFill>
              <a:latin typeface="Nunito" pitchFamily="2" charset="0"/>
            </a:endParaRPr>
          </a:p>
        </p:txBody>
      </p:sp>
      <p:sp>
        <p:nvSpPr>
          <p:cNvPr id="3" name="Espace réservé du numéro de diapositive 2">
            <a:extLst>
              <a:ext uri="{FF2B5EF4-FFF2-40B4-BE49-F238E27FC236}">
                <a16:creationId xmlns:a16="http://schemas.microsoft.com/office/drawing/2014/main" id="{1D1267A8-52FF-CF7F-072D-8FEA7680A73C}"/>
              </a:ext>
            </a:extLst>
          </p:cNvPr>
          <p:cNvSpPr>
            <a:spLocks noGrp="1"/>
          </p:cNvSpPr>
          <p:nvPr>
            <p:ph type="sldNum" sz="quarter" idx="12"/>
          </p:nvPr>
        </p:nvSpPr>
        <p:spPr/>
        <p:txBody>
          <a:bodyPr/>
          <a:lstStyle/>
          <a:p>
            <a:fld id="{C9DA91FD-F3E1-41C2-91FF-08A6B8769AEB}" type="slidenum">
              <a:rPr lang="fr-FR" smtClean="0"/>
              <a:t>1</a:t>
            </a:fld>
            <a:endParaRPr lang="fr-FR"/>
          </a:p>
        </p:txBody>
      </p:sp>
    </p:spTree>
    <p:extLst>
      <p:ext uri="{BB962C8B-B14F-4D97-AF65-F5344CB8AC3E}">
        <p14:creationId xmlns:p14="http://schemas.microsoft.com/office/powerpoint/2010/main" val="81939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A13E-8366-FECB-4E85-F282FBA5D286}"/>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5AEFC655-4751-4547-654E-11A97234E112}"/>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BC2305B8-C2FC-EA35-8902-EA124FEA2D35}"/>
              </a:ext>
            </a:extLst>
          </p:cNvPr>
          <p:cNvSpPr txBox="1"/>
          <p:nvPr/>
        </p:nvSpPr>
        <p:spPr>
          <a:xfrm>
            <a:off x="270387" y="1427101"/>
            <a:ext cx="11651226" cy="738664"/>
          </a:xfrm>
          <a:prstGeom prst="rect">
            <a:avLst/>
          </a:prstGeom>
          <a:noFill/>
        </p:spPr>
        <p:txBody>
          <a:bodyPr wrap="square" rtlCol="0">
            <a:spAutoFit/>
          </a:bodyPr>
          <a:lstStyle/>
          <a:p>
            <a:pPr algn="ctr"/>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Pourquoi mettre en œuvre une procédure ?</a:t>
            </a:r>
          </a:p>
        </p:txBody>
      </p:sp>
      <p:pic>
        <p:nvPicPr>
          <p:cNvPr id="8" name="Image 7">
            <a:extLst>
              <a:ext uri="{FF2B5EF4-FFF2-40B4-BE49-F238E27FC236}">
                <a16:creationId xmlns:a16="http://schemas.microsoft.com/office/drawing/2014/main" id="{559FD15A-F740-FB78-EA2A-8DA26CCEC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C2FEC99B-4C84-A6CF-E595-B31371CEC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225FB150-5B27-C5F0-E80F-EBC719CA0610}"/>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 procédure en cas d’accidents</a:t>
            </a:r>
            <a:r>
              <a:rPr lang="fr-FR" sz="4000" b="1" dirty="0">
                <a:solidFill>
                  <a:srgbClr val="EFB802"/>
                </a:solidFill>
              </a:rPr>
              <a:t> </a:t>
            </a:r>
          </a:p>
        </p:txBody>
      </p:sp>
      <p:pic>
        <p:nvPicPr>
          <p:cNvPr id="3" name="Image 2">
            <a:extLst>
              <a:ext uri="{FF2B5EF4-FFF2-40B4-BE49-F238E27FC236}">
                <a16:creationId xmlns:a16="http://schemas.microsoft.com/office/drawing/2014/main" id="{6783329A-1AEC-00FD-3B45-E326FCFBB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4" name="ZoneTexte 3">
            <a:extLst>
              <a:ext uri="{FF2B5EF4-FFF2-40B4-BE49-F238E27FC236}">
                <a16:creationId xmlns:a16="http://schemas.microsoft.com/office/drawing/2014/main" id="{1A9CFF1D-9688-6DDE-C7EC-5018EFB13763}"/>
              </a:ext>
            </a:extLst>
          </p:cNvPr>
          <p:cNvSpPr txBox="1"/>
          <p:nvPr/>
        </p:nvSpPr>
        <p:spPr>
          <a:xfrm>
            <a:off x="445598" y="2600384"/>
            <a:ext cx="3982468" cy="646331"/>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Définir un interlocuteur pour les agents à appeler en cas d’AT</a:t>
            </a:r>
          </a:p>
        </p:txBody>
      </p:sp>
      <p:sp>
        <p:nvSpPr>
          <p:cNvPr id="6" name="ZoneTexte 5">
            <a:extLst>
              <a:ext uri="{FF2B5EF4-FFF2-40B4-BE49-F238E27FC236}">
                <a16:creationId xmlns:a16="http://schemas.microsoft.com/office/drawing/2014/main" id="{290BCA74-C97F-C690-5E3E-28DC3151C8F0}"/>
              </a:ext>
            </a:extLst>
          </p:cNvPr>
          <p:cNvSpPr txBox="1"/>
          <p:nvPr/>
        </p:nvSpPr>
        <p:spPr>
          <a:xfrm>
            <a:off x="444028" y="5400164"/>
            <a:ext cx="3982469" cy="646331"/>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Définir les délais et modalités de transmission des informations</a:t>
            </a:r>
          </a:p>
        </p:txBody>
      </p:sp>
      <p:sp>
        <p:nvSpPr>
          <p:cNvPr id="7" name="ZoneTexte 6">
            <a:extLst>
              <a:ext uri="{FF2B5EF4-FFF2-40B4-BE49-F238E27FC236}">
                <a16:creationId xmlns:a16="http://schemas.microsoft.com/office/drawing/2014/main" id="{692FBFB1-D504-C1E6-3CB4-10DF1B484328}"/>
              </a:ext>
            </a:extLst>
          </p:cNvPr>
          <p:cNvSpPr txBox="1"/>
          <p:nvPr/>
        </p:nvSpPr>
        <p:spPr>
          <a:xfrm>
            <a:off x="445597" y="4097572"/>
            <a:ext cx="3982469" cy="1200329"/>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Inciter à signaler tous les accidents, les incidents, les presqu’accidents : les lésions ne sont pas toujours visibles à court terme</a:t>
            </a:r>
          </a:p>
        </p:txBody>
      </p:sp>
      <p:sp>
        <p:nvSpPr>
          <p:cNvPr id="11" name="ZoneTexte 10">
            <a:extLst>
              <a:ext uri="{FF2B5EF4-FFF2-40B4-BE49-F238E27FC236}">
                <a16:creationId xmlns:a16="http://schemas.microsoft.com/office/drawing/2014/main" id="{9B71F7B1-8605-14D3-BC0A-7A60EAE48820}"/>
              </a:ext>
            </a:extLst>
          </p:cNvPr>
          <p:cNvSpPr txBox="1"/>
          <p:nvPr/>
        </p:nvSpPr>
        <p:spPr>
          <a:xfrm>
            <a:off x="445597" y="3348978"/>
            <a:ext cx="3980900" cy="646331"/>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Définir les rôles de chacun pour le traitement, suivi et analyse de l’AT</a:t>
            </a:r>
          </a:p>
        </p:txBody>
      </p:sp>
      <p:sp>
        <p:nvSpPr>
          <p:cNvPr id="13" name="Flèche : pentagone 12">
            <a:extLst>
              <a:ext uri="{FF2B5EF4-FFF2-40B4-BE49-F238E27FC236}">
                <a16:creationId xmlns:a16="http://schemas.microsoft.com/office/drawing/2014/main" id="{24C7812B-AB2E-33A0-6F0E-4330D960C161}"/>
              </a:ext>
            </a:extLst>
          </p:cNvPr>
          <p:cNvSpPr/>
          <p:nvPr/>
        </p:nvSpPr>
        <p:spPr>
          <a:xfrm>
            <a:off x="4722809" y="3784600"/>
            <a:ext cx="1567924" cy="1200329"/>
          </a:xfrm>
          <a:prstGeom prst="homePlate">
            <a:avLst/>
          </a:prstGeom>
          <a:solidFill>
            <a:srgbClr val="494B5C"/>
          </a:solidFill>
          <a:ln>
            <a:solidFill>
              <a:srgbClr val="494B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Nunito" panose="00000500000000000000" pitchFamily="2" charset="0"/>
              </a:rPr>
              <a:t>Avec cette procédure</a:t>
            </a:r>
          </a:p>
        </p:txBody>
      </p:sp>
      <p:graphicFrame>
        <p:nvGraphicFramePr>
          <p:cNvPr id="14" name="Tableau 13">
            <a:extLst>
              <a:ext uri="{FF2B5EF4-FFF2-40B4-BE49-F238E27FC236}">
                <a16:creationId xmlns:a16="http://schemas.microsoft.com/office/drawing/2014/main" id="{15393A42-3FFA-7AF4-D48D-BD65EB4C7E6B}"/>
              </a:ext>
            </a:extLst>
          </p:cNvPr>
          <p:cNvGraphicFramePr>
            <a:graphicFrameLocks noGrp="1"/>
          </p:cNvGraphicFramePr>
          <p:nvPr>
            <p:extLst>
              <p:ext uri="{D42A27DB-BD31-4B8C-83A1-F6EECF244321}">
                <p14:modId xmlns:p14="http://schemas.microsoft.com/office/powerpoint/2010/main" val="3665476954"/>
              </p:ext>
            </p:extLst>
          </p:nvPr>
        </p:nvGraphicFramePr>
        <p:xfrm>
          <a:off x="6578958" y="2376123"/>
          <a:ext cx="5167444" cy="4028440"/>
        </p:xfrm>
        <a:graphic>
          <a:graphicData uri="http://schemas.openxmlformats.org/drawingml/2006/table">
            <a:tbl>
              <a:tblPr firstRow="1" bandRow="1">
                <a:tableStyleId>{073A0DAA-6AF3-43AB-8588-CEC1D06C72B9}</a:tableStyleId>
              </a:tblPr>
              <a:tblGrid>
                <a:gridCol w="2583722">
                  <a:extLst>
                    <a:ext uri="{9D8B030D-6E8A-4147-A177-3AD203B41FA5}">
                      <a16:colId xmlns:a16="http://schemas.microsoft.com/office/drawing/2014/main" val="705996471"/>
                    </a:ext>
                  </a:extLst>
                </a:gridCol>
                <a:gridCol w="2583722">
                  <a:extLst>
                    <a:ext uri="{9D8B030D-6E8A-4147-A177-3AD203B41FA5}">
                      <a16:colId xmlns:a16="http://schemas.microsoft.com/office/drawing/2014/main" val="4234867959"/>
                    </a:ext>
                  </a:extLst>
                </a:gridCol>
              </a:tblGrid>
              <a:tr h="370840">
                <a:tc>
                  <a:txBody>
                    <a:bodyPr/>
                    <a:lstStyle/>
                    <a:p>
                      <a:pPr algn="ctr"/>
                      <a:r>
                        <a:rPr lang="fr-FR" dirty="0">
                          <a:latin typeface="Nunito" panose="00000500000000000000" pitchFamily="2" charset="0"/>
                        </a:rPr>
                        <a:t>Autorité Territoriale</a:t>
                      </a:r>
                    </a:p>
                  </a:txBody>
                  <a:tcPr>
                    <a:solidFill>
                      <a:srgbClr val="494B5C"/>
                    </a:solidFill>
                  </a:tcPr>
                </a:tc>
                <a:tc>
                  <a:txBody>
                    <a:bodyPr/>
                    <a:lstStyle/>
                    <a:p>
                      <a:pPr algn="ctr"/>
                      <a:r>
                        <a:rPr lang="fr-FR" dirty="0">
                          <a:latin typeface="Nunito" panose="00000500000000000000" pitchFamily="2" charset="0"/>
                        </a:rPr>
                        <a:t>Agent</a:t>
                      </a:r>
                    </a:p>
                  </a:txBody>
                  <a:tcPr>
                    <a:solidFill>
                      <a:srgbClr val="494B5C"/>
                    </a:solidFill>
                  </a:tcPr>
                </a:tc>
                <a:extLst>
                  <a:ext uri="{0D108BD9-81ED-4DB2-BD59-A6C34878D82A}">
                    <a16:rowId xmlns:a16="http://schemas.microsoft.com/office/drawing/2014/main" val="1521164988"/>
                  </a:ext>
                </a:extLst>
              </a:tr>
              <a:tr h="370840">
                <a:tc>
                  <a:txBody>
                    <a:bodyPr/>
                    <a:lstStyle/>
                    <a:p>
                      <a:pPr algn="ctr"/>
                      <a:r>
                        <a:rPr lang="fr-FR" dirty="0">
                          <a:solidFill>
                            <a:srgbClr val="494B5C"/>
                          </a:solidFill>
                          <a:latin typeface="Nunito" panose="00000500000000000000" pitchFamily="2" charset="0"/>
                        </a:rPr>
                        <a:t>Je respecte le délai légal de déclaration</a:t>
                      </a:r>
                    </a:p>
                  </a:txBody>
                  <a:tcPr anchor="ctr"/>
                </a:tc>
                <a:tc>
                  <a:txBody>
                    <a:bodyPr/>
                    <a:lstStyle/>
                    <a:p>
                      <a:pPr algn="ctr"/>
                      <a:r>
                        <a:rPr lang="fr-FR" dirty="0">
                          <a:solidFill>
                            <a:srgbClr val="494B5C"/>
                          </a:solidFill>
                          <a:latin typeface="Nunito" panose="00000500000000000000" pitchFamily="2" charset="0"/>
                        </a:rPr>
                        <a:t>Je suis couvert en cas de complications  médicales</a:t>
                      </a:r>
                    </a:p>
                  </a:txBody>
                  <a:tcPr anchor="ctr"/>
                </a:tc>
                <a:extLst>
                  <a:ext uri="{0D108BD9-81ED-4DB2-BD59-A6C34878D82A}">
                    <a16:rowId xmlns:a16="http://schemas.microsoft.com/office/drawing/2014/main" val="919559499"/>
                  </a:ext>
                </a:extLst>
              </a:tr>
              <a:tr h="370840">
                <a:tc>
                  <a:txBody>
                    <a:bodyPr/>
                    <a:lstStyle/>
                    <a:p>
                      <a:pPr algn="ctr"/>
                      <a:r>
                        <a:rPr lang="fr-FR" dirty="0">
                          <a:solidFill>
                            <a:srgbClr val="494B5C"/>
                          </a:solidFill>
                          <a:latin typeface="Nunito" panose="00000500000000000000" pitchFamily="2" charset="0"/>
                        </a:rPr>
                        <a:t>J’assure une traçabilité des accidents, même sans dommage (presqu’accident)</a:t>
                      </a:r>
                    </a:p>
                  </a:txBody>
                  <a:tcPr anchor="ctr"/>
                </a:tc>
                <a:tc>
                  <a:txBody>
                    <a:bodyPr/>
                    <a:lstStyle/>
                    <a:p>
                      <a:pPr algn="ctr"/>
                      <a:r>
                        <a:rPr lang="fr-FR" dirty="0">
                          <a:solidFill>
                            <a:srgbClr val="494B5C"/>
                          </a:solidFill>
                          <a:latin typeface="Nunito" panose="00000500000000000000" pitchFamily="2" charset="0"/>
                        </a:rPr>
                        <a:t>Je sais ce que je dois faire et je suis sécurisé par la prise en compte de l’AT </a:t>
                      </a:r>
                    </a:p>
                  </a:txBody>
                  <a:tcPr anchor="ctr"/>
                </a:tc>
                <a:extLst>
                  <a:ext uri="{0D108BD9-81ED-4DB2-BD59-A6C34878D82A}">
                    <a16:rowId xmlns:a16="http://schemas.microsoft.com/office/drawing/2014/main" val="2697913594"/>
                  </a:ext>
                </a:extLst>
              </a:tr>
              <a:tr h="370840">
                <a:tc>
                  <a:txBody>
                    <a:bodyPr/>
                    <a:lstStyle/>
                    <a:p>
                      <a:pPr algn="ctr"/>
                      <a:r>
                        <a:rPr lang="fr-FR" dirty="0">
                          <a:solidFill>
                            <a:srgbClr val="494B5C"/>
                          </a:solidFill>
                          <a:latin typeface="Nunito" panose="00000500000000000000" pitchFamily="2" charset="0"/>
                        </a:rPr>
                        <a:t>J’identifie les situations dangereuses en prévention des AT</a:t>
                      </a:r>
                    </a:p>
                  </a:txBody>
                  <a:tcPr anchor="ctr"/>
                </a:tc>
                <a:tc>
                  <a:txBody>
                    <a:bodyPr/>
                    <a:lstStyle/>
                    <a:p>
                      <a:pPr algn="ctr"/>
                      <a:r>
                        <a:rPr lang="fr-FR" dirty="0">
                          <a:solidFill>
                            <a:srgbClr val="494B5C"/>
                          </a:solidFill>
                          <a:latin typeface="Nunito" panose="00000500000000000000" pitchFamily="2" charset="0"/>
                        </a:rPr>
                        <a:t>Je me sens légitime à évoquer les risques associés à mon travail </a:t>
                      </a:r>
                    </a:p>
                  </a:txBody>
                  <a:tcPr anchor="ctr"/>
                </a:tc>
                <a:extLst>
                  <a:ext uri="{0D108BD9-81ED-4DB2-BD59-A6C34878D82A}">
                    <a16:rowId xmlns:a16="http://schemas.microsoft.com/office/drawing/2014/main" val="2834908095"/>
                  </a:ext>
                </a:extLst>
              </a:tr>
              <a:tr h="370840">
                <a:tc>
                  <a:txBody>
                    <a:bodyPr/>
                    <a:lstStyle/>
                    <a:p>
                      <a:pPr algn="ctr"/>
                      <a:r>
                        <a:rPr lang="fr-FR" dirty="0">
                          <a:solidFill>
                            <a:srgbClr val="494B5C"/>
                          </a:solidFill>
                          <a:latin typeface="Nunito" panose="00000500000000000000" pitchFamily="2" charset="0"/>
                        </a:rPr>
                        <a:t>J’alimente mon DUERP avec des risques réels</a:t>
                      </a:r>
                    </a:p>
                  </a:txBody>
                  <a:tcPr anchor="ctr"/>
                </a:tc>
                <a:tc>
                  <a:txBody>
                    <a:bodyPr/>
                    <a:lstStyle/>
                    <a:p>
                      <a:pPr algn="ctr"/>
                      <a:endParaRPr lang="fr-FR" dirty="0">
                        <a:latin typeface="Nunito" panose="00000500000000000000" pitchFamily="2" charset="0"/>
                      </a:endParaRPr>
                    </a:p>
                  </a:txBody>
                  <a:tcPr anchor="ctr"/>
                </a:tc>
                <a:extLst>
                  <a:ext uri="{0D108BD9-81ED-4DB2-BD59-A6C34878D82A}">
                    <a16:rowId xmlns:a16="http://schemas.microsoft.com/office/drawing/2014/main" val="675719212"/>
                  </a:ext>
                </a:extLst>
              </a:tr>
            </a:tbl>
          </a:graphicData>
        </a:graphic>
      </p:graphicFrame>
      <p:sp>
        <p:nvSpPr>
          <p:cNvPr id="5" name="Espace réservé du numéro de diapositive 4">
            <a:extLst>
              <a:ext uri="{FF2B5EF4-FFF2-40B4-BE49-F238E27FC236}">
                <a16:creationId xmlns:a16="http://schemas.microsoft.com/office/drawing/2014/main" id="{5FC0A323-4878-8103-9C47-81E1D75B8E7A}"/>
              </a:ext>
            </a:extLst>
          </p:cNvPr>
          <p:cNvSpPr>
            <a:spLocks noGrp="1"/>
          </p:cNvSpPr>
          <p:nvPr>
            <p:ph type="sldNum" sz="quarter" idx="12"/>
          </p:nvPr>
        </p:nvSpPr>
        <p:spPr/>
        <p:txBody>
          <a:bodyPr/>
          <a:lstStyle/>
          <a:p>
            <a:fld id="{C9DA91FD-F3E1-41C2-91FF-08A6B8769AEB}" type="slidenum">
              <a:rPr lang="fr-FR" smtClean="0"/>
              <a:t>10</a:t>
            </a:fld>
            <a:endParaRPr lang="fr-FR"/>
          </a:p>
        </p:txBody>
      </p:sp>
    </p:spTree>
    <p:extLst>
      <p:ext uri="{BB962C8B-B14F-4D97-AF65-F5344CB8AC3E}">
        <p14:creationId xmlns:p14="http://schemas.microsoft.com/office/powerpoint/2010/main" val="5831464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9386A-E461-E125-736C-854CF1D80D51}"/>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D6E19B56-EABF-23D8-01DA-A9F85795C3BD}"/>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DA817F8B-039C-7EB5-CBC8-D49C9B30A765}"/>
              </a:ext>
            </a:extLst>
          </p:cNvPr>
          <p:cNvSpPr txBox="1"/>
          <p:nvPr/>
        </p:nvSpPr>
        <p:spPr>
          <a:xfrm>
            <a:off x="270387" y="1102152"/>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fontAlgn="base"/>
            <a:r>
              <a:rPr lang="fr-FR" b="1" dirty="0">
                <a:solidFill>
                  <a:srgbClr val="494B5C"/>
                </a:solidFill>
                <a:latin typeface="Nunito" panose="00000500000000000000" pitchFamily="2" charset="0"/>
              </a:rPr>
              <a:t>Constitution d’un groupe d’analyse :</a:t>
            </a:r>
            <a:endParaRPr lang="fr-FR" dirty="0">
              <a:solidFill>
                <a:srgbClr val="494B5C"/>
              </a:solidFill>
              <a:latin typeface="Nunito" panose="00000500000000000000" pitchFamily="2" charset="0"/>
            </a:endParaRPr>
          </a:p>
          <a:p>
            <a:pPr algn="ctr"/>
            <a:endParaRPr lang="fr-FR" b="1"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CB4AB739-FB99-6F78-F3E3-3B5BB383B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63F1D4F3-1D29-1626-3853-7EC8EC5FB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551A49D1-8B70-D1AC-685B-3FE31C30E1FB}"/>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 procédure en cas d’accidents</a:t>
            </a:r>
            <a:r>
              <a:rPr lang="fr-FR" sz="4000" b="1" dirty="0">
                <a:solidFill>
                  <a:srgbClr val="EFB802"/>
                </a:solidFill>
              </a:rPr>
              <a:t> </a:t>
            </a:r>
          </a:p>
        </p:txBody>
      </p:sp>
      <p:pic>
        <p:nvPicPr>
          <p:cNvPr id="3074" name="Picture 2" descr="Images sur Travail groupe png : Téléchargement gratuit sur Magnific  (anciennement Freepik)">
            <a:extLst>
              <a:ext uri="{FF2B5EF4-FFF2-40B4-BE49-F238E27FC236}">
                <a16:creationId xmlns:a16="http://schemas.microsoft.com/office/drawing/2014/main" id="{25C7732B-3683-EE5B-2E7D-34D71E323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0046" y="2770935"/>
            <a:ext cx="1765810" cy="18747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D8E0F91-4A0A-ABE0-FF2D-FB957850D169}"/>
              </a:ext>
            </a:extLst>
          </p:cNvPr>
          <p:cNvSpPr txBox="1"/>
          <p:nvPr/>
        </p:nvSpPr>
        <p:spPr>
          <a:xfrm>
            <a:off x="179951" y="1838680"/>
            <a:ext cx="11741662" cy="4801314"/>
          </a:xfrm>
          <a:prstGeom prst="rect">
            <a:avLst/>
          </a:prstGeom>
          <a:noFill/>
        </p:spPr>
        <p:txBody>
          <a:bodyPr wrap="square" rtlCol="0">
            <a:spAutoFit/>
          </a:bodyPr>
          <a:lstStyle/>
          <a:p>
            <a:pPr algn="just"/>
            <a:r>
              <a:rPr lang="fr-FR" dirty="0">
                <a:solidFill>
                  <a:srgbClr val="494B5C"/>
                </a:solidFill>
                <a:latin typeface="Nunito" panose="00000500000000000000" pitchFamily="2" charset="0"/>
              </a:rPr>
              <a:t>Il est recommandé de constituer, le plus tôt possible après la survenue de l’accident, un groupe d’analyse qui aura pour mission de collecter les informations liées à l’accident, d’identifier ses causes et de proposer des actions correctives.</a:t>
            </a:r>
          </a:p>
          <a:p>
            <a:endParaRPr lang="fr-FR" dirty="0">
              <a:solidFill>
                <a:srgbClr val="494B5C"/>
              </a:solidFill>
              <a:latin typeface="Nunito" panose="00000500000000000000" pitchFamily="2" charset="0"/>
            </a:endParaRPr>
          </a:p>
          <a:p>
            <a:r>
              <a:rPr lang="fr-FR" b="1" dirty="0">
                <a:solidFill>
                  <a:srgbClr val="494B5C"/>
                </a:solidFill>
                <a:latin typeface="Nunito" panose="00000500000000000000" pitchFamily="2" charset="0"/>
              </a:rPr>
              <a:t>Le groupe est constitué, a minima, de :</a:t>
            </a:r>
            <a:endParaRPr lang="fr-FR" dirty="0">
              <a:solidFill>
                <a:srgbClr val="494B5C"/>
              </a:solidFill>
              <a:latin typeface="Nunito" panose="00000500000000000000" pitchFamily="2" charset="0"/>
            </a:endParaRPr>
          </a:p>
          <a:p>
            <a:pPr marL="285750" indent="-285750">
              <a:buFont typeface="Wingdings" panose="05000000000000000000" pitchFamily="2" charset="2"/>
              <a:buChar char="Ø"/>
            </a:pPr>
            <a:r>
              <a:rPr lang="fr-FR" dirty="0">
                <a:solidFill>
                  <a:srgbClr val="494B5C"/>
                </a:solidFill>
                <a:latin typeface="Nunito" panose="00000500000000000000" pitchFamily="2" charset="0"/>
              </a:rPr>
              <a:t>L’autorité territoriale ou son représentant,</a:t>
            </a:r>
          </a:p>
          <a:p>
            <a:pPr marL="285750" indent="-285750">
              <a:buFont typeface="Wingdings" panose="05000000000000000000" pitchFamily="2" charset="2"/>
              <a:buChar char="Ø"/>
            </a:pPr>
            <a:endParaRPr lang="fr-FR" dirty="0">
              <a:solidFill>
                <a:srgbClr val="494B5C"/>
              </a:solidFill>
              <a:latin typeface="Nunito" panose="00000500000000000000" pitchFamily="2" charset="0"/>
            </a:endParaRPr>
          </a:p>
          <a:p>
            <a:r>
              <a:rPr lang="fr-FR" b="1" dirty="0">
                <a:solidFill>
                  <a:srgbClr val="494B5C"/>
                </a:solidFill>
                <a:latin typeface="Nunito" panose="00000500000000000000" pitchFamily="2" charset="0"/>
              </a:rPr>
              <a:t>Et sera complété par </a:t>
            </a:r>
            <a:r>
              <a:rPr lang="fr-FR" dirty="0">
                <a:solidFill>
                  <a:srgbClr val="494B5C"/>
                </a:solidFill>
                <a:latin typeface="Nunito" panose="00000500000000000000" pitchFamily="2" charset="0"/>
              </a:rPr>
              <a: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L’assistant de prévention ou le conseiller de prévention,</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 médecin du travail ou le médecin de prévention,</a:t>
            </a:r>
          </a:p>
          <a:p>
            <a:pPr marL="285750" indent="-285750">
              <a:buFont typeface="Wingdings" panose="05000000000000000000" pitchFamily="2" charset="2"/>
              <a:buChar char="Ø"/>
            </a:pPr>
            <a:r>
              <a:rPr lang="fr-FR" dirty="0">
                <a:solidFill>
                  <a:srgbClr val="494B5C"/>
                </a:solidFill>
                <a:latin typeface="Nunito" panose="00000500000000000000" pitchFamily="2" charset="0"/>
              </a:rPr>
              <a:t>Un représentant du personnel désigné au sein de l’instance compétente (formation spécialisée du comité social territorial, lorsqu’elle existe),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D’autres représentants du personnel,</a:t>
            </a:r>
          </a:p>
          <a:p>
            <a:pPr marL="285750" indent="-285750">
              <a:buFont typeface="Wingdings" panose="05000000000000000000" pitchFamily="2" charset="2"/>
              <a:buChar char="Ø"/>
            </a:pPr>
            <a:r>
              <a:rPr lang="fr-FR" dirty="0">
                <a:solidFill>
                  <a:srgbClr val="494B5C"/>
                </a:solidFill>
                <a:latin typeface="Nunito" panose="00000500000000000000" pitchFamily="2" charset="0"/>
              </a:rPr>
              <a:t>Des membres de l’encadrement,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Des agents disposant d’une connaissance approfondie de l’activité ou de la situation concernée,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Toute autre personne ressource dont l’expertise est utile à l’analyse et à la prévention des risques.</a:t>
            </a:r>
          </a:p>
          <a:p>
            <a:endParaRPr lang="fr-FR" dirty="0">
              <a:solidFill>
                <a:srgbClr val="494B5C"/>
              </a:solidFill>
              <a:latin typeface="Nunito" panose="00000500000000000000" pitchFamily="2" charset="0"/>
            </a:endParaRPr>
          </a:p>
        </p:txBody>
      </p:sp>
      <p:pic>
        <p:nvPicPr>
          <p:cNvPr id="3" name="Image 2">
            <a:extLst>
              <a:ext uri="{FF2B5EF4-FFF2-40B4-BE49-F238E27FC236}">
                <a16:creationId xmlns:a16="http://schemas.microsoft.com/office/drawing/2014/main" id="{3944A2B2-AA72-BA27-ADBC-B85BB7BA9C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5" name="Espace réservé du numéro de diapositive 4">
            <a:extLst>
              <a:ext uri="{FF2B5EF4-FFF2-40B4-BE49-F238E27FC236}">
                <a16:creationId xmlns:a16="http://schemas.microsoft.com/office/drawing/2014/main" id="{DF8AAA73-2496-9BA0-C7FA-84C911946A63}"/>
              </a:ext>
            </a:extLst>
          </p:cNvPr>
          <p:cNvSpPr>
            <a:spLocks noGrp="1"/>
          </p:cNvSpPr>
          <p:nvPr>
            <p:ph type="sldNum" sz="quarter" idx="12"/>
          </p:nvPr>
        </p:nvSpPr>
        <p:spPr/>
        <p:txBody>
          <a:bodyPr/>
          <a:lstStyle/>
          <a:p>
            <a:fld id="{C9DA91FD-F3E1-41C2-91FF-08A6B8769AEB}" type="slidenum">
              <a:rPr lang="fr-FR" smtClean="0"/>
              <a:t>11</a:t>
            </a:fld>
            <a:endParaRPr lang="fr-FR"/>
          </a:p>
        </p:txBody>
      </p:sp>
    </p:spTree>
    <p:extLst>
      <p:ext uri="{BB962C8B-B14F-4D97-AF65-F5344CB8AC3E}">
        <p14:creationId xmlns:p14="http://schemas.microsoft.com/office/powerpoint/2010/main" val="30272875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6107-E6DE-5F1E-44A1-159FBF0A86EF}"/>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14261775-72E8-2BBE-8BB4-F95C2274B152}"/>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737878F5-CBB4-ECFE-4865-022493FBD714}"/>
              </a:ext>
            </a:extLst>
          </p:cNvPr>
          <p:cNvSpPr txBox="1"/>
          <p:nvPr/>
        </p:nvSpPr>
        <p:spPr>
          <a:xfrm>
            <a:off x="130021" y="982176"/>
            <a:ext cx="11921612" cy="5724644"/>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endParaRPr lang="fr-FR" dirty="0"/>
          </a:p>
          <a:p>
            <a:pPr algn="ctr"/>
            <a:r>
              <a:rPr lang="fr-FR" dirty="0"/>
              <a:t> </a:t>
            </a:r>
            <a:r>
              <a:rPr lang="fr-FR" b="1" dirty="0">
                <a:solidFill>
                  <a:srgbClr val="494B5C"/>
                </a:solidFill>
                <a:latin typeface="Nunito" panose="00000500000000000000" pitchFamily="2" charset="0"/>
              </a:rPr>
              <a:t>Une Analyse d’accident du travail, À quoi ça sert ? – Obligations de sécurité de l’employeur </a:t>
            </a:r>
          </a:p>
          <a:p>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Principe </a:t>
            </a:r>
            <a:r>
              <a:rPr lang="fr-FR" dirty="0">
                <a:solidFill>
                  <a:srgbClr val="494B5C"/>
                </a:solidFill>
                <a:latin typeface="Nunito" panose="00000500000000000000" pitchFamily="2" charset="0"/>
              </a:rPr>
              <a:t>: L’employeur a l’obligation légale de prendre toutes les mesures nécessaires pour garantir la sécurité et protéger la santé physique et mentale de ses salariés (article L. 4121-1 du Code du travail). </a:t>
            </a:r>
          </a:p>
          <a:p>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Implications : </a:t>
            </a:r>
          </a:p>
          <a:p>
            <a:r>
              <a:rPr lang="fr-FR" dirty="0">
                <a:solidFill>
                  <a:srgbClr val="494B5C"/>
                </a:solidFill>
                <a:latin typeface="Nunito" panose="00000500000000000000" pitchFamily="2" charset="0"/>
              </a:rPr>
              <a:t>L’employeur ne doit pas seulement réduire les risques, il doit tout faire pour les empêcher. </a:t>
            </a:r>
          </a:p>
          <a:p>
            <a:r>
              <a:rPr lang="fr-FR" dirty="0">
                <a:solidFill>
                  <a:srgbClr val="494B5C"/>
                </a:solidFill>
                <a:latin typeface="Nunito" panose="00000500000000000000" pitchFamily="2" charset="0"/>
              </a:rPr>
              <a:t>Il s’agit d’une obligation de résultat : si un accident survient à cause des conditions de travail, la responsabilité de l’employeur peut être engagée. </a:t>
            </a:r>
          </a:p>
          <a:p>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Objectif :</a:t>
            </a:r>
            <a:r>
              <a:rPr lang="fr-FR" b="1" dirty="0">
                <a:solidFill>
                  <a:srgbClr val="494B5C"/>
                </a:solidFill>
                <a:latin typeface="Nunito" panose="00000500000000000000" pitchFamily="2" charset="0"/>
              </a:rPr>
              <a:t> </a:t>
            </a:r>
            <a:r>
              <a:rPr lang="fr-FR" dirty="0">
                <a:solidFill>
                  <a:srgbClr val="494B5C"/>
                </a:solidFill>
                <a:latin typeface="Nunito" panose="00000500000000000000" pitchFamily="2" charset="0"/>
              </a:rPr>
              <a:t>C’est de comprendre très exactement les circonstances de l’accident et d’identifier l’ensemble des causes de son apparition. </a:t>
            </a:r>
          </a:p>
          <a:p>
            <a:pPr algn="ctr"/>
            <a:endParaRPr lang="fr-FR" b="1" u="sng" dirty="0">
              <a:solidFill>
                <a:srgbClr val="C14E37"/>
              </a:solidFill>
              <a:latin typeface="Nunito" panose="00000500000000000000" pitchFamily="2" charset="0"/>
            </a:endParaRPr>
          </a:p>
          <a:p>
            <a:pPr algn="ctr"/>
            <a:r>
              <a:rPr lang="fr-FR" b="1" u="sng" dirty="0">
                <a:solidFill>
                  <a:srgbClr val="C14E37"/>
                </a:solidFill>
                <a:latin typeface="Nunito" panose="00000500000000000000" pitchFamily="2" charset="0"/>
              </a:rPr>
              <a:t>Principe fondamental : </a:t>
            </a:r>
          </a:p>
          <a:p>
            <a:pPr algn="ctr"/>
            <a:endParaRPr lang="fr-FR" sz="900" b="1" u="sng" dirty="0">
              <a:solidFill>
                <a:srgbClr val="C14E37"/>
              </a:solidFill>
              <a:latin typeface="Nunito" panose="00000500000000000000" pitchFamily="2" charset="0"/>
            </a:endParaRPr>
          </a:p>
          <a:p>
            <a:pPr algn="ctr"/>
            <a:r>
              <a:rPr lang="fr-FR" b="1" dirty="0">
                <a:solidFill>
                  <a:srgbClr val="C14E37"/>
                </a:solidFill>
                <a:latin typeface="Nunito" panose="00000500000000000000" pitchFamily="2" charset="0"/>
              </a:rPr>
              <a:t>Il ne s’agit pas de rechercher des responsabilités ou de désigner un coupable, mais de trouver ensemble des solutions pour éviter que l’accident ne se reproduise. </a:t>
            </a:r>
          </a:p>
          <a:p>
            <a:endParaRPr lang="fr-FR" b="1"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06199076-D8FF-C43A-31EB-97F892BAF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E576C030-EA5F-7AB7-34A6-DE749F28F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8F192C5A-3232-AF31-BE38-91653D23FAB2}"/>
              </a:ext>
            </a:extLst>
          </p:cNvPr>
          <p:cNvSpPr txBox="1">
            <a:spLocks/>
          </p:cNvSpPr>
          <p:nvPr/>
        </p:nvSpPr>
        <p:spPr>
          <a:xfrm>
            <a:off x="1" y="74466"/>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pic>
        <p:nvPicPr>
          <p:cNvPr id="2" name="Image 1">
            <a:extLst>
              <a:ext uri="{FF2B5EF4-FFF2-40B4-BE49-F238E27FC236}">
                <a16:creationId xmlns:a16="http://schemas.microsoft.com/office/drawing/2014/main" id="{A5A386CC-DC18-5F08-5826-708E0B589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4" name="Espace réservé du numéro de diapositive 3">
            <a:extLst>
              <a:ext uri="{FF2B5EF4-FFF2-40B4-BE49-F238E27FC236}">
                <a16:creationId xmlns:a16="http://schemas.microsoft.com/office/drawing/2014/main" id="{B5FF009B-059B-EF5C-3A1D-C1B44308F713}"/>
              </a:ext>
            </a:extLst>
          </p:cNvPr>
          <p:cNvSpPr>
            <a:spLocks noGrp="1"/>
          </p:cNvSpPr>
          <p:nvPr>
            <p:ph type="sldNum" sz="quarter" idx="12"/>
          </p:nvPr>
        </p:nvSpPr>
        <p:spPr/>
        <p:txBody>
          <a:bodyPr/>
          <a:lstStyle/>
          <a:p>
            <a:fld id="{C9DA91FD-F3E1-41C2-91FF-08A6B8769AEB}" type="slidenum">
              <a:rPr lang="fr-FR" smtClean="0"/>
              <a:t>12</a:t>
            </a:fld>
            <a:endParaRPr lang="fr-FR"/>
          </a:p>
        </p:txBody>
      </p:sp>
    </p:spTree>
    <p:extLst>
      <p:ext uri="{BB962C8B-B14F-4D97-AF65-F5344CB8AC3E}">
        <p14:creationId xmlns:p14="http://schemas.microsoft.com/office/powerpoint/2010/main" val="339496448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C6BE-46A1-0457-32BC-EB8FFDBDAE7C}"/>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7E49849D-ADBF-43EE-4053-DF82A9BAE4A2}"/>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12B7A7CA-F4C5-4CDF-6F95-F9B9035ABAC6}"/>
              </a:ext>
            </a:extLst>
          </p:cNvPr>
          <p:cNvSpPr txBox="1"/>
          <p:nvPr/>
        </p:nvSpPr>
        <p:spPr>
          <a:xfrm>
            <a:off x="528411" y="2000174"/>
            <a:ext cx="4759520" cy="3970318"/>
          </a:xfrm>
          <a:prstGeom prst="rect">
            <a:avLst/>
          </a:prstGeom>
          <a:noFill/>
        </p:spPr>
        <p:txBody>
          <a:bodyPr wrap="square" rtlCol="0">
            <a:spAutoFit/>
          </a:bodyPr>
          <a:lstStyle/>
          <a:p>
            <a:pPr algn="just"/>
            <a:r>
              <a:rPr lang="fr-FR" dirty="0">
                <a:solidFill>
                  <a:srgbClr val="494B5C"/>
                </a:solidFill>
                <a:latin typeface="Nunito" panose="00000500000000000000" pitchFamily="2" charset="0"/>
              </a:rPr>
              <a:t>Une méthodologie s’appuyant sur une analyse des causes permet de remonter jusqu’à de multiples raisons de l’accident et a l’organisation de la prévention : 			</a:t>
            </a:r>
          </a:p>
          <a:p>
            <a:pPr algn="just"/>
            <a:r>
              <a:rPr lang="fr-FR" b="1" dirty="0">
                <a:solidFill>
                  <a:srgbClr val="7C6FAD"/>
                </a:solidFill>
                <a:latin typeface="Nunito" panose="00000500000000000000" pitchFamily="2" charset="0"/>
              </a:rPr>
              <a:t>On parle alors de L’ ARBRE DES CAUSES :</a:t>
            </a:r>
          </a:p>
          <a:p>
            <a:pPr algn="just"/>
            <a:endParaRPr lang="fr-FR" b="1" dirty="0">
              <a:solidFill>
                <a:srgbClr val="7C6FAD"/>
              </a:solidFill>
              <a:latin typeface="Nunito" panose="00000500000000000000" pitchFamily="2" charset="0"/>
            </a:endParaRPr>
          </a:p>
          <a:p>
            <a:pPr algn="just"/>
            <a:r>
              <a:rPr lang="fr-FR" dirty="0">
                <a:solidFill>
                  <a:srgbClr val="494B5C"/>
                </a:solidFill>
                <a:latin typeface="Nunito" panose="00000500000000000000" pitchFamily="2" charset="0"/>
              </a:rPr>
              <a:t>Élaborée par l’INRS en 1970, elle est issue du secteur des Mines de Fer de Lorraine.</a:t>
            </a:r>
          </a:p>
          <a:p>
            <a:pPr algn="just"/>
            <a:endParaRPr lang="fr-FR" dirty="0">
              <a:solidFill>
                <a:srgbClr val="494B5C"/>
              </a:solidFill>
              <a:latin typeface="Nunito" panose="00000500000000000000" pitchFamily="2" charset="0"/>
            </a:endParaRPr>
          </a:p>
          <a:p>
            <a:pPr algn="just"/>
            <a:r>
              <a:rPr lang="fr-FR" dirty="0">
                <a:solidFill>
                  <a:srgbClr val="494B5C"/>
                </a:solidFill>
                <a:latin typeface="Nunito" panose="00000500000000000000" pitchFamily="2" charset="0"/>
              </a:rPr>
              <a:t>Cette méthode se distingue des autres méthodes d’analyses par une approche centrée sur les faits et la recherche des causes profondes.</a:t>
            </a:r>
          </a:p>
        </p:txBody>
      </p:sp>
      <p:pic>
        <p:nvPicPr>
          <p:cNvPr id="8" name="Image 7">
            <a:extLst>
              <a:ext uri="{FF2B5EF4-FFF2-40B4-BE49-F238E27FC236}">
                <a16:creationId xmlns:a16="http://schemas.microsoft.com/office/drawing/2014/main" id="{97F87EB4-7AFA-ABBD-6480-4059AE029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F2156307-48B8-1F0D-49D8-3AB84FBEE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9D1EEC41-A5C4-F7DB-1AE0-8A4E08A90D5B}"/>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3" name="ZoneTexte 12">
            <a:extLst>
              <a:ext uri="{FF2B5EF4-FFF2-40B4-BE49-F238E27FC236}">
                <a16:creationId xmlns:a16="http://schemas.microsoft.com/office/drawing/2014/main" id="{862D1342-C05A-452D-6695-722D331D05DA}"/>
              </a:ext>
            </a:extLst>
          </p:cNvPr>
          <p:cNvSpPr txBox="1"/>
          <p:nvPr/>
        </p:nvSpPr>
        <p:spPr>
          <a:xfrm>
            <a:off x="3717234" y="1630359"/>
            <a:ext cx="4591878" cy="646331"/>
          </a:xfrm>
          <a:prstGeom prst="rect">
            <a:avLst/>
          </a:prstGeom>
          <a:noFill/>
        </p:spPr>
        <p:txBody>
          <a:bodyPr wrap="square" rtlCol="0">
            <a:spAutoFit/>
          </a:bodyPr>
          <a:lstStyle/>
          <a:p>
            <a:pPr algn="ctr"/>
            <a:r>
              <a:rPr lang="fr-FR" b="1" dirty="0">
                <a:solidFill>
                  <a:srgbClr val="494B5C"/>
                </a:solidFill>
                <a:latin typeface="Nunito" panose="00000500000000000000" pitchFamily="2" charset="0"/>
              </a:rPr>
              <a:t>Comment analyser les accidents du travail ?</a:t>
            </a:r>
          </a:p>
          <a:p>
            <a:endParaRPr lang="fr-FR" dirty="0"/>
          </a:p>
        </p:txBody>
      </p:sp>
      <p:pic>
        <p:nvPicPr>
          <p:cNvPr id="1026" name="Picture 2" descr="diagram">
            <a:extLst>
              <a:ext uri="{FF2B5EF4-FFF2-40B4-BE49-F238E27FC236}">
                <a16:creationId xmlns:a16="http://schemas.microsoft.com/office/drawing/2014/main" id="{BEFF665D-3667-FBF2-9412-1B86F5B09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904" y="1953524"/>
            <a:ext cx="3988572" cy="4609824"/>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numéro de diapositive 15">
            <a:extLst>
              <a:ext uri="{FF2B5EF4-FFF2-40B4-BE49-F238E27FC236}">
                <a16:creationId xmlns:a16="http://schemas.microsoft.com/office/drawing/2014/main" id="{7D559554-8C41-8E39-694D-A8C9AB985DE9}"/>
              </a:ext>
            </a:extLst>
          </p:cNvPr>
          <p:cNvSpPr>
            <a:spLocks noGrp="1"/>
          </p:cNvSpPr>
          <p:nvPr>
            <p:ph type="sldNum" sz="quarter" idx="12"/>
          </p:nvPr>
        </p:nvSpPr>
        <p:spPr/>
        <p:txBody>
          <a:bodyPr/>
          <a:lstStyle/>
          <a:p>
            <a:fld id="{C9DA91FD-F3E1-41C2-91FF-08A6B8769AEB}" type="slidenum">
              <a:rPr lang="fr-FR" smtClean="0"/>
              <a:t>13</a:t>
            </a:fld>
            <a:endParaRPr lang="fr-FR"/>
          </a:p>
        </p:txBody>
      </p:sp>
      <p:pic>
        <p:nvPicPr>
          <p:cNvPr id="17" name="Image 16">
            <a:extLst>
              <a:ext uri="{FF2B5EF4-FFF2-40B4-BE49-F238E27FC236}">
                <a16:creationId xmlns:a16="http://schemas.microsoft.com/office/drawing/2014/main" id="{37647075-5E79-FEED-DBB3-E5F8D2CE9C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18697323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D76D-EFFF-7D40-BCFB-05E3CFC54B08}"/>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027994A4-C480-D7C9-041D-DFDC343861CF}"/>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9A2AB172-C62C-BA14-87BE-04C35E40D098}"/>
              </a:ext>
            </a:extLst>
          </p:cNvPr>
          <p:cNvSpPr txBox="1"/>
          <p:nvPr/>
        </p:nvSpPr>
        <p:spPr>
          <a:xfrm>
            <a:off x="193333" y="2177769"/>
            <a:ext cx="11805334" cy="369332"/>
          </a:xfrm>
          <a:prstGeom prst="rect">
            <a:avLst/>
          </a:prstGeom>
          <a:noFill/>
        </p:spPr>
        <p:txBody>
          <a:bodyPr wrap="square" rtlCol="0">
            <a:spAutoFit/>
          </a:bodyPr>
          <a:lstStyle/>
          <a:p>
            <a:r>
              <a:rPr lang="fr-FR" dirty="0">
                <a:solidFill>
                  <a:srgbClr val="494B5C"/>
                </a:solidFill>
                <a:latin typeface="Nunito" panose="00000500000000000000" pitchFamily="2" charset="0"/>
              </a:rPr>
              <a:t>Il existe aussi différentes méthodes d’analyse des accidents du travail. Parmi les plus utilisées, on retrouve aussi :</a:t>
            </a:r>
          </a:p>
        </p:txBody>
      </p:sp>
      <p:pic>
        <p:nvPicPr>
          <p:cNvPr id="8" name="Image 7">
            <a:extLst>
              <a:ext uri="{FF2B5EF4-FFF2-40B4-BE49-F238E27FC236}">
                <a16:creationId xmlns:a16="http://schemas.microsoft.com/office/drawing/2014/main" id="{18A2BAA6-4A73-9C58-0F53-4E5184A4D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4F4F47FB-FC5D-A760-8757-020B6AC3A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DE8515BF-EA41-D9F0-8B8C-3AC1D2BFCE22}"/>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1" name="ZoneTexte 10">
            <a:extLst>
              <a:ext uri="{FF2B5EF4-FFF2-40B4-BE49-F238E27FC236}">
                <a16:creationId xmlns:a16="http://schemas.microsoft.com/office/drawing/2014/main" id="{725E23BC-000A-8310-5B37-049B97C0FF95}"/>
              </a:ext>
            </a:extLst>
          </p:cNvPr>
          <p:cNvSpPr txBox="1"/>
          <p:nvPr/>
        </p:nvSpPr>
        <p:spPr>
          <a:xfrm>
            <a:off x="1506821" y="5738238"/>
            <a:ext cx="9258828" cy="646331"/>
          </a:xfrm>
          <a:prstGeom prst="rect">
            <a:avLst/>
          </a:prstGeom>
          <a:noFill/>
          <a:ln w="38100">
            <a:solidFill>
              <a:srgbClr val="C14E37"/>
            </a:solidFill>
          </a:ln>
        </p:spPr>
        <p:txBody>
          <a:bodyPr wrap="square" rtlCol="0" anchor="ctr">
            <a:spAutoFit/>
          </a:bodyPr>
          <a:lstStyle/>
          <a:p>
            <a:pPr algn="ctr"/>
            <a:r>
              <a:rPr lang="fr-FR" dirty="0">
                <a:solidFill>
                  <a:srgbClr val="494B5C"/>
                </a:solidFill>
                <a:latin typeface="Nunito" panose="00000500000000000000" pitchFamily="2" charset="0"/>
              </a:rPr>
              <a:t>Une formation à l’analyse des accidents est recommandée, elle peut être dispensée par le CNFPT ou d’autres organismes de formation. </a:t>
            </a:r>
          </a:p>
        </p:txBody>
      </p:sp>
      <p:pic>
        <p:nvPicPr>
          <p:cNvPr id="2054" name="Picture 6" descr="1 000+ Point D Interrogation Photos et images libres de droits - iStock | Point  d'interrogation, Demande, Question mark">
            <a:extLst>
              <a:ext uri="{FF2B5EF4-FFF2-40B4-BE49-F238E27FC236}">
                <a16:creationId xmlns:a16="http://schemas.microsoft.com/office/drawing/2014/main" id="{E407CF93-536A-45A8-6612-E0E4500BA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9" y="3571807"/>
            <a:ext cx="2049071" cy="174373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90E4C0BE-93AD-FDB6-FDAD-9C252200A01E}"/>
              </a:ext>
            </a:extLst>
          </p:cNvPr>
          <p:cNvPicPr>
            <a:picLocks noChangeAspect="1"/>
          </p:cNvPicPr>
          <p:nvPr/>
        </p:nvPicPr>
        <p:blipFill>
          <a:blip r:embed="rId6"/>
          <a:stretch>
            <a:fillRect/>
          </a:stretch>
        </p:blipFill>
        <p:spPr>
          <a:xfrm>
            <a:off x="6461046" y="3571807"/>
            <a:ext cx="2046849" cy="1851009"/>
          </a:xfrm>
          <a:prstGeom prst="rect">
            <a:avLst/>
          </a:prstGeom>
        </p:spPr>
      </p:pic>
      <p:pic>
        <p:nvPicPr>
          <p:cNvPr id="2062" name="Picture 14" descr="Qqoqccp - Images et vidéos libres de droits | Adobe Stock">
            <a:extLst>
              <a:ext uri="{FF2B5EF4-FFF2-40B4-BE49-F238E27FC236}">
                <a16:creationId xmlns:a16="http://schemas.microsoft.com/office/drawing/2014/main" id="{BA54DCFB-C64F-5DE9-9127-24123F317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5000" y="3520335"/>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38255037-E4BF-B931-3C69-BD70B28CBD3A}"/>
              </a:ext>
            </a:extLst>
          </p:cNvPr>
          <p:cNvSpPr txBox="1"/>
          <p:nvPr/>
        </p:nvSpPr>
        <p:spPr>
          <a:xfrm>
            <a:off x="3419060" y="1729409"/>
            <a:ext cx="5088835" cy="369332"/>
          </a:xfrm>
          <a:prstGeom prst="rect">
            <a:avLst/>
          </a:prstGeom>
          <a:noFill/>
        </p:spPr>
        <p:txBody>
          <a:bodyPr wrap="square" rtlCol="0">
            <a:spAutoFit/>
          </a:bodyPr>
          <a:lstStyle/>
          <a:p>
            <a:pPr algn="ctr"/>
            <a:r>
              <a:rPr lang="fr-FR" b="1">
                <a:solidFill>
                  <a:srgbClr val="494B5C"/>
                </a:solidFill>
                <a:latin typeface="Nunito" panose="00000500000000000000" pitchFamily="2" charset="0"/>
              </a:rPr>
              <a:t>Comment analyser les accidents du travail ?</a:t>
            </a:r>
            <a:endParaRPr lang="fr-FR" b="1" dirty="0">
              <a:solidFill>
                <a:srgbClr val="494B5C"/>
              </a:solidFill>
              <a:latin typeface="Nunito" panose="00000500000000000000" pitchFamily="2" charset="0"/>
            </a:endParaRPr>
          </a:p>
        </p:txBody>
      </p:sp>
      <p:sp>
        <p:nvSpPr>
          <p:cNvPr id="19" name="ZoneTexte 18">
            <a:extLst>
              <a:ext uri="{FF2B5EF4-FFF2-40B4-BE49-F238E27FC236}">
                <a16:creationId xmlns:a16="http://schemas.microsoft.com/office/drawing/2014/main" id="{C03B7430-F7A3-FDC4-65C8-9D847C1DE93B}"/>
              </a:ext>
            </a:extLst>
          </p:cNvPr>
          <p:cNvSpPr txBox="1"/>
          <p:nvPr/>
        </p:nvSpPr>
        <p:spPr>
          <a:xfrm>
            <a:off x="444352" y="3059668"/>
            <a:ext cx="983974" cy="369332"/>
          </a:xfrm>
          <a:prstGeom prst="rect">
            <a:avLst/>
          </a:prstGeom>
          <a:noFill/>
        </p:spPr>
        <p:txBody>
          <a:bodyPr wrap="square" rtlCol="0">
            <a:spAutoFit/>
          </a:bodyPr>
          <a:lstStyle/>
          <a:p>
            <a:r>
              <a:rPr lang="fr-FR" b="1" dirty="0">
                <a:solidFill>
                  <a:srgbClr val="494B5C"/>
                </a:solidFill>
                <a:latin typeface="Nunito" panose="00000500000000000000" pitchFamily="2" charset="0"/>
              </a:rPr>
              <a:t>Les 5 P</a:t>
            </a:r>
          </a:p>
        </p:txBody>
      </p:sp>
      <p:sp>
        <p:nvSpPr>
          <p:cNvPr id="20" name="ZoneTexte 19">
            <a:extLst>
              <a:ext uri="{FF2B5EF4-FFF2-40B4-BE49-F238E27FC236}">
                <a16:creationId xmlns:a16="http://schemas.microsoft.com/office/drawing/2014/main" id="{A8D2DA7E-18DC-1901-5D12-917FB093AF73}"/>
              </a:ext>
            </a:extLst>
          </p:cNvPr>
          <p:cNvSpPr txBox="1"/>
          <p:nvPr/>
        </p:nvSpPr>
        <p:spPr>
          <a:xfrm>
            <a:off x="6818151" y="3013384"/>
            <a:ext cx="1356486" cy="646331"/>
          </a:xfrm>
          <a:prstGeom prst="rect">
            <a:avLst/>
          </a:prstGeom>
          <a:noFill/>
        </p:spPr>
        <p:txBody>
          <a:bodyPr wrap="square" rtlCol="0">
            <a:spAutoFit/>
          </a:bodyPr>
          <a:lstStyle/>
          <a:p>
            <a:r>
              <a:rPr lang="fr-FR" b="1" dirty="0">
                <a:solidFill>
                  <a:srgbClr val="494B5C"/>
                </a:solidFill>
                <a:latin typeface="Nunito" panose="00000500000000000000" pitchFamily="2" charset="0"/>
              </a:rPr>
              <a:t>ITAMAMI</a:t>
            </a:r>
          </a:p>
          <a:p>
            <a:endParaRPr lang="fr-FR" dirty="0"/>
          </a:p>
        </p:txBody>
      </p:sp>
      <p:sp>
        <p:nvSpPr>
          <p:cNvPr id="21" name="ZoneTexte 20">
            <a:extLst>
              <a:ext uri="{FF2B5EF4-FFF2-40B4-BE49-F238E27FC236}">
                <a16:creationId xmlns:a16="http://schemas.microsoft.com/office/drawing/2014/main" id="{B0CB2F3B-986E-1FFA-6997-241547B63B37}"/>
              </a:ext>
            </a:extLst>
          </p:cNvPr>
          <p:cNvSpPr txBox="1"/>
          <p:nvPr/>
        </p:nvSpPr>
        <p:spPr>
          <a:xfrm>
            <a:off x="2094739" y="3066911"/>
            <a:ext cx="3390585" cy="646331"/>
          </a:xfrm>
          <a:prstGeom prst="rect">
            <a:avLst/>
          </a:prstGeom>
          <a:noFill/>
        </p:spPr>
        <p:txBody>
          <a:bodyPr wrap="square" rtlCol="0">
            <a:spAutoFit/>
          </a:bodyPr>
          <a:lstStyle/>
          <a:p>
            <a:r>
              <a:rPr lang="fr-FR" b="1" dirty="0">
                <a:solidFill>
                  <a:srgbClr val="494B5C"/>
                </a:solidFill>
                <a:latin typeface="Nunito" panose="00000500000000000000" pitchFamily="2" charset="0"/>
              </a:rPr>
              <a:t>DIAGRAMME D’ISHIKAWA</a:t>
            </a:r>
          </a:p>
          <a:p>
            <a:endParaRPr lang="fr-FR" dirty="0"/>
          </a:p>
        </p:txBody>
      </p:sp>
      <p:sp>
        <p:nvSpPr>
          <p:cNvPr id="22" name="ZoneTexte 21">
            <a:extLst>
              <a:ext uri="{FF2B5EF4-FFF2-40B4-BE49-F238E27FC236}">
                <a16:creationId xmlns:a16="http://schemas.microsoft.com/office/drawing/2014/main" id="{2CFF34EB-38DD-22E0-4D8D-258F3CFFAC0A}"/>
              </a:ext>
            </a:extLst>
          </p:cNvPr>
          <p:cNvSpPr txBox="1"/>
          <p:nvPr/>
        </p:nvSpPr>
        <p:spPr>
          <a:xfrm>
            <a:off x="9507464" y="3040092"/>
            <a:ext cx="1852962" cy="369332"/>
          </a:xfrm>
          <a:prstGeom prst="rect">
            <a:avLst/>
          </a:prstGeom>
          <a:noFill/>
        </p:spPr>
        <p:txBody>
          <a:bodyPr wrap="square" rtlCol="0">
            <a:spAutoFit/>
          </a:bodyPr>
          <a:lstStyle/>
          <a:p>
            <a:r>
              <a:rPr lang="fr-FR" b="1" dirty="0">
                <a:solidFill>
                  <a:srgbClr val="494B5C"/>
                </a:solidFill>
                <a:latin typeface="Nunito" panose="00000500000000000000" pitchFamily="2" charset="0"/>
              </a:rPr>
              <a:t>Q-Q-O-Q-C-P</a:t>
            </a:r>
          </a:p>
        </p:txBody>
      </p:sp>
      <p:pic>
        <p:nvPicPr>
          <p:cNvPr id="2068" name="Picture 20" descr="Le diagramme d'Ishikawa : votre allié pour résoudre les problèmes de vos  projets - P2M Consulting">
            <a:extLst>
              <a:ext uri="{FF2B5EF4-FFF2-40B4-BE49-F238E27FC236}">
                <a16:creationId xmlns:a16="http://schemas.microsoft.com/office/drawing/2014/main" id="{494BE568-58D2-0F85-BD5D-47A9D4151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831" y="3571807"/>
            <a:ext cx="3286399" cy="1872894"/>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numéro de diapositive 23">
            <a:extLst>
              <a:ext uri="{FF2B5EF4-FFF2-40B4-BE49-F238E27FC236}">
                <a16:creationId xmlns:a16="http://schemas.microsoft.com/office/drawing/2014/main" id="{E8D7E4DB-21B5-F44C-68A8-2ECC7DD4F079}"/>
              </a:ext>
            </a:extLst>
          </p:cNvPr>
          <p:cNvSpPr>
            <a:spLocks noGrp="1"/>
          </p:cNvSpPr>
          <p:nvPr>
            <p:ph type="sldNum" sz="quarter" idx="12"/>
          </p:nvPr>
        </p:nvSpPr>
        <p:spPr/>
        <p:txBody>
          <a:bodyPr/>
          <a:lstStyle/>
          <a:p>
            <a:fld id="{C9DA91FD-F3E1-41C2-91FF-08A6B8769AEB}" type="slidenum">
              <a:rPr lang="fr-FR" smtClean="0"/>
              <a:t>14</a:t>
            </a:fld>
            <a:endParaRPr lang="fr-FR"/>
          </a:p>
        </p:txBody>
      </p:sp>
      <p:pic>
        <p:nvPicPr>
          <p:cNvPr id="25" name="Image 24">
            <a:extLst>
              <a:ext uri="{FF2B5EF4-FFF2-40B4-BE49-F238E27FC236}">
                <a16:creationId xmlns:a16="http://schemas.microsoft.com/office/drawing/2014/main" id="{3D86E1B9-27D7-E672-BC75-73957565D4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9495532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FE64-36B9-05DB-CF04-51E838F98438}"/>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C279D720-CDBA-FD4F-C8B1-882E7C94DC62}"/>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BD38CE76-AC8A-3BB7-FD04-BEA5090C017B}"/>
              </a:ext>
            </a:extLst>
          </p:cNvPr>
          <p:cNvSpPr txBox="1"/>
          <p:nvPr/>
        </p:nvSpPr>
        <p:spPr>
          <a:xfrm>
            <a:off x="270387" y="1116644"/>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Rôle et Utilité de l’arbre des causes </a:t>
            </a:r>
          </a:p>
          <a:p>
            <a:pPr algn="ct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58AF2000-DFD1-A598-96AD-0D3677CC11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242C769F-F656-0369-099F-4461DBE2C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68F03C05-5962-295E-936B-35E0C0617D04}"/>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2" name="ZoneTexte 1">
            <a:extLst>
              <a:ext uri="{FF2B5EF4-FFF2-40B4-BE49-F238E27FC236}">
                <a16:creationId xmlns:a16="http://schemas.microsoft.com/office/drawing/2014/main" id="{C3E2BCF3-6135-F037-8003-324724D506E4}"/>
              </a:ext>
            </a:extLst>
          </p:cNvPr>
          <p:cNvSpPr txBox="1"/>
          <p:nvPr/>
        </p:nvSpPr>
        <p:spPr>
          <a:xfrm>
            <a:off x="528411" y="1863275"/>
            <a:ext cx="11030798" cy="4801314"/>
          </a:xfrm>
          <a:prstGeom prst="rect">
            <a:avLst/>
          </a:prstGeom>
          <a:noFill/>
        </p:spPr>
        <p:txBody>
          <a:bodyPr wrap="square" rtlCol="0">
            <a:spAutoFit/>
          </a:bodyPr>
          <a:lstStyle/>
          <a:p>
            <a:r>
              <a:rPr lang="fr-FR" b="1" u="sng" dirty="0">
                <a:solidFill>
                  <a:srgbClr val="494B5C"/>
                </a:solidFill>
                <a:latin typeface="Nunito" panose="00000500000000000000" pitchFamily="2" charset="0"/>
              </a:rPr>
              <a:t>Rôle et utilité de l’arbre des causes :</a:t>
            </a:r>
          </a:p>
          <a:p>
            <a:r>
              <a:rPr lang="fr-FR" dirty="0">
                <a:solidFill>
                  <a:srgbClr val="494B5C"/>
                </a:solidFill>
                <a:latin typeface="Nunito" panose="00000500000000000000" pitchFamily="2" charset="0"/>
              </a:rPr>
              <a:t>Les accidents permettent de mettre en évidence des dysfonctionnements dans la collectivité, qu’ils soient ponctuels ou permanents. </a:t>
            </a: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endParaRPr lang="fr-FR" dirty="0">
              <a:latin typeface="Nunito" panose="00000500000000000000" pitchFamily="2" charset="0"/>
            </a:endParaRPr>
          </a:p>
          <a:p>
            <a:r>
              <a:rPr lang="fr-FR" b="1" u="sng" dirty="0">
                <a:solidFill>
                  <a:srgbClr val="494B5C"/>
                </a:solidFill>
                <a:latin typeface="Nunito" panose="00000500000000000000" pitchFamily="2" charset="0"/>
              </a:rPr>
              <a:t>But de la méthode : </a:t>
            </a:r>
          </a:p>
          <a:p>
            <a:r>
              <a:rPr lang="fr-FR" dirty="0">
                <a:solidFill>
                  <a:srgbClr val="494B5C"/>
                </a:solidFill>
                <a:latin typeface="Nunito" panose="00000500000000000000" pitchFamily="2" charset="0"/>
              </a:rPr>
              <a:t>Éviter ces dysfonctionnements en recherchant </a:t>
            </a:r>
            <a:r>
              <a:rPr lang="fr-FR" b="1" dirty="0">
                <a:solidFill>
                  <a:srgbClr val="494B5C"/>
                </a:solidFill>
                <a:latin typeface="Nunito" panose="00000500000000000000" pitchFamily="2" charset="0"/>
              </a:rPr>
              <a:t>toutes les causes </a:t>
            </a:r>
            <a:r>
              <a:rPr lang="fr-FR" dirty="0">
                <a:solidFill>
                  <a:srgbClr val="494B5C"/>
                </a:solidFill>
                <a:latin typeface="Nunito" panose="00000500000000000000" pitchFamily="2" charset="0"/>
              </a:rPr>
              <a:t>de l’accident et en agissant dessus. </a:t>
            </a:r>
          </a:p>
          <a:p>
            <a:endParaRPr lang="fr-FR" dirty="0">
              <a:solidFill>
                <a:srgbClr val="494B5C"/>
              </a:solidFill>
              <a:latin typeface="Nunito" panose="00000500000000000000" pitchFamily="2" charset="0"/>
            </a:endParaRPr>
          </a:p>
          <a:p>
            <a:endParaRPr lang="fr-FR" dirty="0"/>
          </a:p>
        </p:txBody>
      </p:sp>
      <p:pic>
        <p:nvPicPr>
          <p:cNvPr id="4" name="Image 3">
            <a:extLst>
              <a:ext uri="{FF2B5EF4-FFF2-40B4-BE49-F238E27FC236}">
                <a16:creationId xmlns:a16="http://schemas.microsoft.com/office/drawing/2014/main" id="{AC1CB1EE-1DD7-D26C-4696-AF8B1DB4B078}"/>
              </a:ext>
            </a:extLst>
          </p:cNvPr>
          <p:cNvPicPr>
            <a:picLocks noChangeAspect="1"/>
          </p:cNvPicPr>
          <p:nvPr/>
        </p:nvPicPr>
        <p:blipFill>
          <a:blip r:embed="rId5"/>
          <a:stretch>
            <a:fillRect/>
          </a:stretch>
        </p:blipFill>
        <p:spPr>
          <a:xfrm>
            <a:off x="3401636" y="2703007"/>
            <a:ext cx="5028931" cy="2861554"/>
          </a:xfrm>
          <a:prstGeom prst="rect">
            <a:avLst/>
          </a:prstGeom>
        </p:spPr>
      </p:pic>
      <p:pic>
        <p:nvPicPr>
          <p:cNvPr id="5" name="Image 4">
            <a:extLst>
              <a:ext uri="{FF2B5EF4-FFF2-40B4-BE49-F238E27FC236}">
                <a16:creationId xmlns:a16="http://schemas.microsoft.com/office/drawing/2014/main" id="{03869FF8-B1D2-FAC4-5483-4D384A2D7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6" name="Espace réservé du numéro de diapositive 5">
            <a:extLst>
              <a:ext uri="{FF2B5EF4-FFF2-40B4-BE49-F238E27FC236}">
                <a16:creationId xmlns:a16="http://schemas.microsoft.com/office/drawing/2014/main" id="{1B9739AB-69D8-D2A9-F7E8-0408C8A39F54}"/>
              </a:ext>
            </a:extLst>
          </p:cNvPr>
          <p:cNvSpPr>
            <a:spLocks noGrp="1"/>
          </p:cNvSpPr>
          <p:nvPr>
            <p:ph type="sldNum" sz="quarter" idx="12"/>
          </p:nvPr>
        </p:nvSpPr>
        <p:spPr/>
        <p:txBody>
          <a:bodyPr/>
          <a:lstStyle/>
          <a:p>
            <a:fld id="{C9DA91FD-F3E1-41C2-91FF-08A6B8769AEB}" type="slidenum">
              <a:rPr lang="fr-FR" smtClean="0"/>
              <a:t>15</a:t>
            </a:fld>
            <a:endParaRPr lang="fr-FR"/>
          </a:p>
        </p:txBody>
      </p:sp>
    </p:spTree>
    <p:extLst>
      <p:ext uri="{BB962C8B-B14F-4D97-AF65-F5344CB8AC3E}">
        <p14:creationId xmlns:p14="http://schemas.microsoft.com/office/powerpoint/2010/main" val="28128115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940D-337A-15B9-96BD-CA53DFCE918E}"/>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AC2558A8-5E65-6BC4-A460-7C80C72E23C2}"/>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CA4D28B8-FD70-DA12-7878-02AE47AC79B3}"/>
              </a:ext>
            </a:extLst>
          </p:cNvPr>
          <p:cNvSpPr txBox="1"/>
          <p:nvPr/>
        </p:nvSpPr>
        <p:spPr>
          <a:xfrm>
            <a:off x="270387" y="1116644"/>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Rôle et Utilité de l’arbre des causes </a:t>
            </a:r>
          </a:p>
          <a:p>
            <a:pPr algn="ct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FA79FEBC-59F9-AA85-6C37-4ED465301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C385A576-8053-6F73-B1FE-82A700FE8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ACC5E890-755A-A3E3-BBA4-261E1E140FED}"/>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2" name="ZoneTexte 1">
            <a:extLst>
              <a:ext uri="{FF2B5EF4-FFF2-40B4-BE49-F238E27FC236}">
                <a16:creationId xmlns:a16="http://schemas.microsoft.com/office/drawing/2014/main" id="{D45D49C8-0A85-09C4-3F81-FBC1A9F7AAD5}"/>
              </a:ext>
            </a:extLst>
          </p:cNvPr>
          <p:cNvSpPr txBox="1"/>
          <p:nvPr/>
        </p:nvSpPr>
        <p:spPr>
          <a:xfrm>
            <a:off x="528411" y="1863275"/>
            <a:ext cx="5018279" cy="4247317"/>
          </a:xfrm>
          <a:prstGeom prst="rect">
            <a:avLst/>
          </a:prstGeom>
          <a:noFill/>
        </p:spPr>
        <p:txBody>
          <a:bodyPr wrap="square" rtlCol="0">
            <a:spAutoFit/>
          </a:bodyPr>
          <a:lstStyle/>
          <a:p>
            <a:r>
              <a:rPr lang="fr-FR" b="1" u="sng" dirty="0">
                <a:solidFill>
                  <a:srgbClr val="C14E37"/>
                </a:solidFill>
                <a:latin typeface="Nunito" panose="00000500000000000000" pitchFamily="2" charset="0"/>
              </a:rPr>
              <a:t>Points importants à respecter : </a:t>
            </a:r>
          </a:p>
          <a:p>
            <a:endParaRPr lang="fr-FR" b="1" u="sng" dirty="0">
              <a:solidFill>
                <a:srgbClr val="C14E37"/>
              </a:solidFill>
              <a:latin typeface="Nunito" panose="00000500000000000000" pitchFamily="2" charset="0"/>
            </a:endParaRPr>
          </a:p>
          <a:p>
            <a:pPr marL="285750" indent="-285750">
              <a:buFont typeface="Wingdings" panose="05000000000000000000" pitchFamily="2" charset="2"/>
              <a:buChar char="Ø"/>
            </a:pPr>
            <a:r>
              <a:rPr lang="fr-FR" dirty="0">
                <a:solidFill>
                  <a:srgbClr val="C14E37"/>
                </a:solidFill>
                <a:latin typeface="Nunito" panose="00000500000000000000" pitchFamily="2" charset="0"/>
              </a:rPr>
              <a:t>Expliquer </a:t>
            </a:r>
            <a:r>
              <a:rPr lang="fr-FR" b="1" dirty="0">
                <a:solidFill>
                  <a:srgbClr val="C14E37"/>
                </a:solidFill>
                <a:latin typeface="Nunito" panose="00000500000000000000" pitchFamily="2" charset="0"/>
              </a:rPr>
              <a:t>l’intérêt des informations </a:t>
            </a:r>
            <a:r>
              <a:rPr lang="fr-FR" dirty="0">
                <a:solidFill>
                  <a:srgbClr val="C14E37"/>
                </a:solidFill>
                <a:latin typeface="Nunito" panose="00000500000000000000" pitchFamily="2" charset="0"/>
              </a:rPr>
              <a:t>recueillies et leur utilisation,</a:t>
            </a:r>
          </a:p>
          <a:p>
            <a:pPr marL="285750" indent="-285750">
              <a:buFont typeface="Wingdings" panose="05000000000000000000" pitchFamily="2" charset="2"/>
              <a:buChar char="Ø"/>
            </a:pPr>
            <a:r>
              <a:rPr lang="fr-FR" dirty="0">
                <a:solidFill>
                  <a:srgbClr val="C14E37"/>
                </a:solidFill>
                <a:latin typeface="Nunito" panose="00000500000000000000" pitchFamily="2" charset="0"/>
              </a:rPr>
              <a:t>Décrire </a:t>
            </a:r>
            <a:r>
              <a:rPr lang="fr-FR" b="1" dirty="0">
                <a:solidFill>
                  <a:srgbClr val="C14E37"/>
                </a:solidFill>
                <a:latin typeface="Nunito" panose="00000500000000000000" pitchFamily="2" charset="0"/>
              </a:rPr>
              <a:t>le travail tel qu’il se fait réellement</a:t>
            </a:r>
            <a:r>
              <a:rPr lang="fr-FR" dirty="0">
                <a:solidFill>
                  <a:srgbClr val="C14E37"/>
                </a:solidFill>
                <a:latin typeface="Nunito" panose="00000500000000000000" pitchFamily="2" charset="0"/>
              </a:rPr>
              <a:t>, et non selon la théorie,</a:t>
            </a:r>
          </a:p>
          <a:p>
            <a:pPr marL="285750" indent="-285750">
              <a:buFont typeface="Wingdings" panose="05000000000000000000" pitchFamily="2" charset="2"/>
              <a:buChar char="Ø"/>
            </a:pPr>
            <a:r>
              <a:rPr lang="fr-FR" dirty="0">
                <a:solidFill>
                  <a:srgbClr val="C14E37"/>
                </a:solidFill>
                <a:latin typeface="Nunito" panose="00000500000000000000" pitchFamily="2" charset="0"/>
              </a:rPr>
              <a:t>Identifier ce qui était </a:t>
            </a:r>
            <a:r>
              <a:rPr lang="fr-FR" b="1" dirty="0">
                <a:solidFill>
                  <a:srgbClr val="C14E37"/>
                </a:solidFill>
                <a:latin typeface="Nunito" panose="00000500000000000000" pitchFamily="2" charset="0"/>
              </a:rPr>
              <a:t>inhabituel ou exceptionnel </a:t>
            </a:r>
            <a:r>
              <a:rPr lang="fr-FR" dirty="0">
                <a:solidFill>
                  <a:srgbClr val="C14E37"/>
                </a:solidFill>
                <a:latin typeface="Nunito" panose="00000500000000000000" pitchFamily="2" charset="0"/>
              </a:rPr>
              <a:t>au moment de l’accident, </a:t>
            </a:r>
          </a:p>
          <a:p>
            <a:pPr marL="285750" indent="-285750">
              <a:buFont typeface="Wingdings" panose="05000000000000000000" pitchFamily="2" charset="2"/>
              <a:buChar char="Ø"/>
            </a:pPr>
            <a:r>
              <a:rPr lang="fr-FR" dirty="0">
                <a:solidFill>
                  <a:srgbClr val="C14E37"/>
                </a:solidFill>
                <a:latin typeface="Nunito" panose="00000500000000000000" pitchFamily="2" charset="0"/>
              </a:rPr>
              <a:t>Toujours </a:t>
            </a:r>
            <a:r>
              <a:rPr lang="fr-FR" b="1" dirty="0">
                <a:solidFill>
                  <a:srgbClr val="C14E37"/>
                </a:solidFill>
                <a:latin typeface="Nunito" panose="00000500000000000000" pitchFamily="2" charset="0"/>
              </a:rPr>
              <a:t>se baser sur des faits vérifiés</a:t>
            </a:r>
            <a:r>
              <a:rPr lang="fr-FR" dirty="0">
                <a:solidFill>
                  <a:srgbClr val="C14E37"/>
                </a:solidFill>
                <a:latin typeface="Nunito" panose="00000500000000000000" pitchFamily="2" charset="0"/>
              </a:rPr>
              <a:t>, pas sur des impressions ou jugements subjectifs, </a:t>
            </a:r>
          </a:p>
          <a:p>
            <a:pPr marL="285750" indent="-285750">
              <a:buFont typeface="Wingdings" panose="05000000000000000000" pitchFamily="2" charset="2"/>
              <a:buChar char="Ø"/>
            </a:pPr>
            <a:r>
              <a:rPr lang="fr-FR" b="1" dirty="0">
                <a:solidFill>
                  <a:srgbClr val="C14E37"/>
                </a:solidFill>
                <a:latin typeface="Nunito" panose="00000500000000000000" pitchFamily="2" charset="0"/>
              </a:rPr>
              <a:t>Ne jamais interpréter les faits ou porter de jugements </a:t>
            </a:r>
            <a:r>
              <a:rPr lang="fr-FR" dirty="0">
                <a:solidFill>
                  <a:srgbClr val="C14E37"/>
                </a:solidFill>
                <a:latin typeface="Nunito" panose="00000500000000000000" pitchFamily="2" charset="0"/>
              </a:rPr>
              <a:t>de valeur,</a:t>
            </a:r>
          </a:p>
          <a:p>
            <a:pPr marL="285750" indent="-285750">
              <a:buFont typeface="Wingdings" panose="05000000000000000000" pitchFamily="2" charset="2"/>
              <a:buChar char="Ø"/>
            </a:pPr>
            <a:r>
              <a:rPr lang="fr-FR" b="1" dirty="0">
                <a:solidFill>
                  <a:srgbClr val="C14E37"/>
                </a:solidFill>
                <a:latin typeface="Nunito" panose="00000500000000000000" pitchFamily="2" charset="0"/>
              </a:rPr>
              <a:t>Ne jamais chercher à désigner un coupable</a:t>
            </a:r>
            <a:r>
              <a:rPr lang="fr-FR" dirty="0">
                <a:solidFill>
                  <a:srgbClr val="C14E37"/>
                </a:solidFill>
                <a:latin typeface="Nunito" panose="00000500000000000000" pitchFamily="2" charset="0"/>
              </a:rPr>
              <a:t> : objectif = trouver des solutions et prévenir. </a:t>
            </a:r>
          </a:p>
          <a:p>
            <a:endParaRPr lang="fr-FR" dirty="0"/>
          </a:p>
        </p:txBody>
      </p:sp>
      <p:sp>
        <p:nvSpPr>
          <p:cNvPr id="3" name="ZoneTexte 2">
            <a:extLst>
              <a:ext uri="{FF2B5EF4-FFF2-40B4-BE49-F238E27FC236}">
                <a16:creationId xmlns:a16="http://schemas.microsoft.com/office/drawing/2014/main" id="{FCFE9997-5C2F-BA65-53B9-2BD42A2A10AE}"/>
              </a:ext>
            </a:extLst>
          </p:cNvPr>
          <p:cNvSpPr txBox="1"/>
          <p:nvPr/>
        </p:nvSpPr>
        <p:spPr>
          <a:xfrm>
            <a:off x="6041091" y="1834458"/>
            <a:ext cx="5622498" cy="5078313"/>
          </a:xfrm>
          <a:prstGeom prst="rect">
            <a:avLst/>
          </a:prstGeom>
          <a:noFill/>
        </p:spPr>
        <p:txBody>
          <a:bodyPr wrap="square" rtlCol="0">
            <a:spAutoFit/>
          </a:bodyPr>
          <a:lstStyle/>
          <a:p>
            <a:r>
              <a:rPr lang="fr-FR" b="1" u="sng" dirty="0">
                <a:solidFill>
                  <a:srgbClr val="494B5C"/>
                </a:solidFill>
                <a:latin typeface="Nunito" panose="00000500000000000000" pitchFamily="2" charset="0"/>
              </a:rPr>
              <a:t>Et ensuite ? </a:t>
            </a:r>
          </a:p>
          <a:p>
            <a:endParaRPr lang="fr-FR" b="1" u="sng" dirty="0">
              <a:solidFill>
                <a:srgbClr val="494B5C"/>
              </a:solidFill>
              <a:latin typeface="Nunito" panose="00000500000000000000" pitchFamily="2" charset="0"/>
            </a:endParaRPr>
          </a:p>
          <a:p>
            <a:pPr marL="285750" indent="-285750">
              <a:buFont typeface="Wingdings" panose="05000000000000000000" pitchFamily="2" charset="2"/>
              <a:buChar char="Ø"/>
            </a:pPr>
            <a:r>
              <a:rPr lang="fr-FR" dirty="0">
                <a:solidFill>
                  <a:srgbClr val="494B5C"/>
                </a:solidFill>
                <a:latin typeface="Nunito" panose="00000500000000000000" pitchFamily="2" charset="0"/>
              </a:rPr>
              <a:t>Formalisation d’un plan d’actions correctives et préventives,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Actions retenues, délai, responsables de la mise en place des mesures,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Suivi et vérification de la mise en place des mesures retenues et de leur pertinence,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Mise en place des mesures de prévention sur d’autres situations de travail que celle concernée par l’accident,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Action sur des faits similaires à ceux mis en évidence lors de l’analyse qui pourrait mener à un autre scénario d’accident dans d’autres situations de travail,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Contribue à mettre à jour le Document Unique d’Evaluation des Risques Professionnels, </a:t>
            </a:r>
          </a:p>
          <a:p>
            <a:endParaRPr lang="fr-FR" dirty="0"/>
          </a:p>
        </p:txBody>
      </p:sp>
      <p:pic>
        <p:nvPicPr>
          <p:cNvPr id="4" name="Image 3">
            <a:extLst>
              <a:ext uri="{FF2B5EF4-FFF2-40B4-BE49-F238E27FC236}">
                <a16:creationId xmlns:a16="http://schemas.microsoft.com/office/drawing/2014/main" id="{5225578D-6B7D-A5FC-1AC7-FFB1EEAF9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6" name="Espace réservé du numéro de diapositive 5">
            <a:extLst>
              <a:ext uri="{FF2B5EF4-FFF2-40B4-BE49-F238E27FC236}">
                <a16:creationId xmlns:a16="http://schemas.microsoft.com/office/drawing/2014/main" id="{FF97C352-38FD-9917-52BF-9B7263FEAE96}"/>
              </a:ext>
            </a:extLst>
          </p:cNvPr>
          <p:cNvSpPr>
            <a:spLocks noGrp="1"/>
          </p:cNvSpPr>
          <p:nvPr>
            <p:ph type="sldNum" sz="quarter" idx="12"/>
          </p:nvPr>
        </p:nvSpPr>
        <p:spPr/>
        <p:txBody>
          <a:bodyPr/>
          <a:lstStyle/>
          <a:p>
            <a:fld id="{C9DA91FD-F3E1-41C2-91FF-08A6B8769AEB}" type="slidenum">
              <a:rPr lang="fr-FR" smtClean="0"/>
              <a:t>16</a:t>
            </a:fld>
            <a:endParaRPr lang="fr-FR"/>
          </a:p>
        </p:txBody>
      </p:sp>
    </p:spTree>
    <p:extLst>
      <p:ext uri="{BB962C8B-B14F-4D97-AF65-F5344CB8AC3E}">
        <p14:creationId xmlns:p14="http://schemas.microsoft.com/office/powerpoint/2010/main" val="1781959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71AD7-DEEE-BDC5-9D15-2C2202E707B8}"/>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05CBC55E-4DE4-8AFA-1EB4-AB2090736976}"/>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033CBD8C-BD4A-0EB6-CAF9-D3B215F5739C}"/>
              </a:ext>
            </a:extLst>
          </p:cNvPr>
          <p:cNvSpPr txBox="1"/>
          <p:nvPr/>
        </p:nvSpPr>
        <p:spPr>
          <a:xfrm>
            <a:off x="347433" y="1207033"/>
            <a:ext cx="11651226" cy="2123658"/>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Recueil des faits :</a:t>
            </a:r>
            <a:endParaRPr lang="fr-FR" dirty="0">
              <a:solidFill>
                <a:srgbClr val="494B5C"/>
              </a:solidFill>
              <a:latin typeface="Nunito" panose="00000500000000000000" pitchFamily="2" charset="0"/>
            </a:endParaRPr>
          </a:p>
          <a:p>
            <a:pPr algn="ctr"/>
            <a:endParaRPr lang="fr-FR" dirty="0">
              <a:solidFill>
                <a:srgbClr val="494B5C"/>
              </a:solidFill>
              <a:latin typeface="Nunito" panose="00000500000000000000" pitchFamily="2" charset="0"/>
            </a:endParaRPr>
          </a:p>
          <a:p>
            <a:pPr algn="ctr"/>
            <a:endParaRPr lang="fr-FR" dirty="0">
              <a:solidFill>
                <a:srgbClr val="494B5C"/>
              </a:solidFill>
              <a:latin typeface="Nunito" panose="00000500000000000000" pitchFamily="2" charset="0"/>
            </a:endParaRPr>
          </a:p>
          <a:p>
            <a:pPr algn="ctr"/>
            <a:endParaRPr lang="fr-FR" dirty="0">
              <a:solidFill>
                <a:srgbClr val="494B5C"/>
              </a:solidFill>
              <a:latin typeface="Nunito" panose="00000500000000000000" pitchFamily="2" charset="0"/>
            </a:endParaRPr>
          </a:p>
          <a:p>
            <a:pPr algn="ctr"/>
            <a:endParaRPr lang="fr-FR" dirty="0">
              <a:solidFill>
                <a:srgbClr val="494B5C"/>
              </a:solidFill>
              <a:latin typeface="Nunito" panose="00000500000000000000" pitchFamily="2" charset="0"/>
            </a:endParaRPr>
          </a:p>
          <a:p>
            <a:pPr algn="ct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EFD018D1-EB1B-2C2C-9B84-A0FAE1C38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B18912BF-AA97-99D7-A2A5-A9969695F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BB324178-2DB3-D568-A143-EAEFDDD49140}"/>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3" name="ZoneTexte 12">
            <a:extLst>
              <a:ext uri="{FF2B5EF4-FFF2-40B4-BE49-F238E27FC236}">
                <a16:creationId xmlns:a16="http://schemas.microsoft.com/office/drawing/2014/main" id="{4FCE0082-3936-5471-127B-037A8EB4A161}"/>
              </a:ext>
            </a:extLst>
          </p:cNvPr>
          <p:cNvSpPr txBox="1"/>
          <p:nvPr/>
        </p:nvSpPr>
        <p:spPr>
          <a:xfrm>
            <a:off x="270387" y="2291578"/>
            <a:ext cx="3025472" cy="3416320"/>
          </a:xfrm>
          <a:prstGeom prst="rect">
            <a:avLst/>
          </a:prstGeom>
          <a:noFill/>
          <a:ln w="28575">
            <a:solidFill>
              <a:srgbClr val="F4C000"/>
            </a:solidFill>
          </a:ln>
        </p:spPr>
        <p:txBody>
          <a:bodyPr wrap="square" rtlCol="0">
            <a:spAutoFit/>
          </a:bodyPr>
          <a:lstStyle/>
          <a:p>
            <a:r>
              <a:rPr lang="fr-FR" b="1" u="sng" dirty="0">
                <a:solidFill>
                  <a:srgbClr val="494B5C"/>
                </a:solidFill>
                <a:latin typeface="Nunito" panose="00000500000000000000" pitchFamily="2" charset="0"/>
              </a:rPr>
              <a:t>Qui participe à l’analyse d’un accident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 victime, si c’est possible,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Les éventuels témoins,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 supérieur hiérarchique,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L’Autorité territoriale ou son représentant,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L’assistant ou le conseiller de prévention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 CST et/ou la F3SCT. </a:t>
            </a:r>
          </a:p>
        </p:txBody>
      </p:sp>
      <p:sp>
        <p:nvSpPr>
          <p:cNvPr id="14" name="ZoneTexte 13">
            <a:extLst>
              <a:ext uri="{FF2B5EF4-FFF2-40B4-BE49-F238E27FC236}">
                <a16:creationId xmlns:a16="http://schemas.microsoft.com/office/drawing/2014/main" id="{C643F10F-4BC3-44E8-F957-E6499AC13A50}"/>
              </a:ext>
            </a:extLst>
          </p:cNvPr>
          <p:cNvSpPr txBox="1"/>
          <p:nvPr/>
        </p:nvSpPr>
        <p:spPr>
          <a:xfrm>
            <a:off x="3411427" y="2569382"/>
            <a:ext cx="4235831" cy="3139321"/>
          </a:xfrm>
          <a:prstGeom prst="rect">
            <a:avLst/>
          </a:prstGeom>
          <a:noFill/>
          <a:ln w="28575">
            <a:solidFill>
              <a:srgbClr val="F4C000"/>
            </a:solidFill>
          </a:ln>
        </p:spPr>
        <p:txBody>
          <a:bodyPr wrap="square" rtlCol="0">
            <a:spAutoFit/>
          </a:bodyPr>
          <a:lstStyle/>
          <a:p>
            <a:r>
              <a:rPr lang="fr-FR" b="1" u="sng" dirty="0">
                <a:solidFill>
                  <a:srgbClr val="494B5C"/>
                </a:solidFill>
                <a:latin typeface="Nunito" panose="00000500000000000000" pitchFamily="2" charset="0"/>
              </a:rPr>
              <a:t>Quand réaliser une analyse d’accident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Aussitôt après l’accident,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Prise de photos des lieux de l’accident,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Recueil des faits pour la déclaration,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Analyse dans les plus brefs délais après l’accident,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Analyse complétée à postériori dès le retour de la victime si celle-ci n’est pas présente,</a:t>
            </a:r>
          </a:p>
          <a:p>
            <a:endParaRPr lang="fr-FR" dirty="0"/>
          </a:p>
        </p:txBody>
      </p:sp>
      <p:sp>
        <p:nvSpPr>
          <p:cNvPr id="16" name="ZoneTexte 15">
            <a:extLst>
              <a:ext uri="{FF2B5EF4-FFF2-40B4-BE49-F238E27FC236}">
                <a16:creationId xmlns:a16="http://schemas.microsoft.com/office/drawing/2014/main" id="{7CBA8D33-49D5-408E-C8F6-7237F654420C}"/>
              </a:ext>
            </a:extLst>
          </p:cNvPr>
          <p:cNvSpPr txBox="1"/>
          <p:nvPr/>
        </p:nvSpPr>
        <p:spPr>
          <a:xfrm>
            <a:off x="7762827" y="2830645"/>
            <a:ext cx="4235832" cy="3693319"/>
          </a:xfrm>
          <a:prstGeom prst="rect">
            <a:avLst/>
          </a:prstGeom>
          <a:noFill/>
          <a:ln w="28575">
            <a:solidFill>
              <a:srgbClr val="F4C000"/>
            </a:solidFill>
          </a:ln>
        </p:spPr>
        <p:txBody>
          <a:bodyPr wrap="square" rtlCol="0">
            <a:spAutoFit/>
          </a:bodyPr>
          <a:lstStyle/>
          <a:p>
            <a:r>
              <a:rPr lang="fr-FR" b="1" u="sng" dirty="0">
                <a:solidFill>
                  <a:srgbClr val="494B5C"/>
                </a:solidFill>
                <a:latin typeface="Nunito" panose="00000500000000000000" pitchFamily="2" charset="0"/>
              </a:rPr>
              <a:t>Où réaliser une analyse d’accident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Une visite sur le lieu de l’accident, au sein de la collectivité,</a:t>
            </a:r>
          </a:p>
          <a:p>
            <a:pPr marL="285750" indent="-285750">
              <a:buFont typeface="Wingdings" panose="05000000000000000000" pitchFamily="2" charset="2"/>
              <a:buChar char="Ø"/>
            </a:pPr>
            <a:r>
              <a:rPr lang="fr-FR" dirty="0">
                <a:solidFill>
                  <a:srgbClr val="494B5C"/>
                </a:solidFill>
                <a:latin typeface="Nunito" panose="00000500000000000000" pitchFamily="2" charset="0"/>
              </a:rPr>
              <a:t>On localise précisément l’accident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Lieu exact (atelier, chantier, bureau…)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Zone spécifique (machine, poste de travail, circulation…)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Conditions environnementales (bruit, éclairage, température…) </a:t>
            </a:r>
          </a:p>
          <a:p>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Objectif : </a:t>
            </a:r>
            <a:r>
              <a:rPr lang="fr-FR" dirty="0">
                <a:solidFill>
                  <a:srgbClr val="494B5C"/>
                </a:solidFill>
                <a:latin typeface="Nunito" panose="00000500000000000000" pitchFamily="2" charset="0"/>
              </a:rPr>
              <a:t>identifier </a:t>
            </a:r>
            <a:r>
              <a:rPr lang="fr-FR" b="1" dirty="0">
                <a:solidFill>
                  <a:srgbClr val="494B5C"/>
                </a:solidFill>
                <a:latin typeface="Nunito" panose="00000500000000000000" pitchFamily="2" charset="0"/>
              </a:rPr>
              <a:t>l’environnement de travail</a:t>
            </a:r>
            <a:r>
              <a:rPr lang="fr-FR" dirty="0">
                <a:solidFill>
                  <a:srgbClr val="494B5C"/>
                </a:solidFill>
                <a:latin typeface="Nunito" panose="00000500000000000000" pitchFamily="2" charset="0"/>
              </a:rPr>
              <a:t> lié à l’accident.</a:t>
            </a:r>
          </a:p>
        </p:txBody>
      </p:sp>
      <p:sp>
        <p:nvSpPr>
          <p:cNvPr id="3" name="Espace réservé du numéro de diapositive 2">
            <a:extLst>
              <a:ext uri="{FF2B5EF4-FFF2-40B4-BE49-F238E27FC236}">
                <a16:creationId xmlns:a16="http://schemas.microsoft.com/office/drawing/2014/main" id="{2E2ABF42-514D-06BC-48C3-92AE550EA496}"/>
              </a:ext>
            </a:extLst>
          </p:cNvPr>
          <p:cNvSpPr>
            <a:spLocks noGrp="1"/>
          </p:cNvSpPr>
          <p:nvPr>
            <p:ph type="sldNum" sz="quarter" idx="12"/>
          </p:nvPr>
        </p:nvSpPr>
        <p:spPr>
          <a:xfrm>
            <a:off x="8649081" y="6492875"/>
            <a:ext cx="2743200" cy="365125"/>
          </a:xfrm>
        </p:spPr>
        <p:txBody>
          <a:bodyPr/>
          <a:lstStyle/>
          <a:p>
            <a:fld id="{C9DA91FD-F3E1-41C2-91FF-08A6B8769AEB}" type="slidenum">
              <a:rPr lang="fr-FR" smtClean="0"/>
              <a:t>17</a:t>
            </a:fld>
            <a:endParaRPr lang="fr-FR" dirty="0"/>
          </a:p>
        </p:txBody>
      </p:sp>
      <p:pic>
        <p:nvPicPr>
          <p:cNvPr id="2" name="Image 1">
            <a:extLst>
              <a:ext uri="{FF2B5EF4-FFF2-40B4-BE49-F238E27FC236}">
                <a16:creationId xmlns:a16="http://schemas.microsoft.com/office/drawing/2014/main" id="{133C5E0C-74F5-F22F-EF17-C49B9F878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3234670" cy="4551680"/>
          </a:xfrm>
          <a:prstGeom prst="rect">
            <a:avLst/>
          </a:prstGeom>
        </p:spPr>
      </p:pic>
    </p:spTree>
    <p:extLst>
      <p:ext uri="{BB962C8B-B14F-4D97-AF65-F5344CB8AC3E}">
        <p14:creationId xmlns:p14="http://schemas.microsoft.com/office/powerpoint/2010/main" val="852134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9125-9CBB-9EB2-5B87-57E4280855F2}"/>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B2F148CD-DA67-D77B-4CBE-D5ECC68AC865}"/>
              </a:ext>
            </a:extLst>
          </p:cNvPr>
          <p:cNvSpPr txBox="1"/>
          <p:nvPr/>
        </p:nvSpPr>
        <p:spPr>
          <a:xfrm>
            <a:off x="270387" y="1116644"/>
            <a:ext cx="11651226" cy="738664"/>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Recueil des faits :</a:t>
            </a: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FE131D62-2AC2-31B6-BD25-5EDDE3F87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7CD7724A-F078-9AC8-147C-F04716424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580A696C-090E-6C8B-C5B6-0784392F8FCA}"/>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3" name="ZoneTexte 12">
            <a:extLst>
              <a:ext uri="{FF2B5EF4-FFF2-40B4-BE49-F238E27FC236}">
                <a16:creationId xmlns:a16="http://schemas.microsoft.com/office/drawing/2014/main" id="{AC8E9ADD-344A-BD5E-F2D1-F289C969945C}"/>
              </a:ext>
            </a:extLst>
          </p:cNvPr>
          <p:cNvSpPr txBox="1"/>
          <p:nvPr/>
        </p:nvSpPr>
        <p:spPr>
          <a:xfrm>
            <a:off x="528411" y="1997405"/>
            <a:ext cx="3617407" cy="3693319"/>
          </a:xfrm>
          <a:prstGeom prst="rect">
            <a:avLst/>
          </a:prstGeom>
          <a:noFill/>
          <a:ln w="28575">
            <a:solidFill>
              <a:srgbClr val="F4C000"/>
            </a:solidFill>
          </a:ln>
        </p:spPr>
        <p:txBody>
          <a:bodyPr wrap="square" rtlCol="0">
            <a:spAutoFit/>
          </a:bodyPr>
          <a:lstStyle/>
          <a:p>
            <a:r>
              <a:rPr lang="fr-FR" b="1" u="sng" dirty="0">
                <a:solidFill>
                  <a:srgbClr val="494B5C"/>
                </a:solidFill>
                <a:latin typeface="Nunito" panose="00000500000000000000" pitchFamily="2" charset="0"/>
              </a:rPr>
              <a:t>Quoi ? </a:t>
            </a:r>
          </a:p>
          <a:p>
            <a:r>
              <a:rPr lang="fr-FR" dirty="0">
                <a:solidFill>
                  <a:srgbClr val="494B5C"/>
                </a:solidFill>
                <a:latin typeface="Nunito" panose="00000500000000000000" pitchFamily="2" charset="0"/>
              </a:rPr>
              <a:t>On décrit les faits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Nature de l’accident (chute, coupure, brûlure…),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Tâche en cours au moment de l’accident,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Équipement ou machine impliqué(e),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Conséquences (blessures, dégâts matériels…),</a:t>
            </a:r>
          </a:p>
          <a:p>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Objectif : </a:t>
            </a:r>
            <a:r>
              <a:rPr lang="fr-FR" dirty="0">
                <a:solidFill>
                  <a:srgbClr val="494B5C"/>
                </a:solidFill>
                <a:latin typeface="Nunito" panose="00000500000000000000" pitchFamily="2" charset="0"/>
              </a:rPr>
              <a:t>comprendre ce qui </a:t>
            </a:r>
            <a:r>
              <a:rPr lang="fr-FR" b="1" dirty="0">
                <a:solidFill>
                  <a:srgbClr val="494B5C"/>
                </a:solidFill>
                <a:latin typeface="Nunito" panose="00000500000000000000" pitchFamily="2" charset="0"/>
              </a:rPr>
              <a:t>s’est passé concrètement</a:t>
            </a:r>
            <a:r>
              <a:rPr lang="fr-FR" b="1" dirty="0"/>
              <a:t>. </a:t>
            </a:r>
          </a:p>
        </p:txBody>
      </p:sp>
      <p:sp>
        <p:nvSpPr>
          <p:cNvPr id="14" name="ZoneTexte 13">
            <a:extLst>
              <a:ext uri="{FF2B5EF4-FFF2-40B4-BE49-F238E27FC236}">
                <a16:creationId xmlns:a16="http://schemas.microsoft.com/office/drawing/2014/main" id="{75E8ABF7-762E-511F-26F0-6F351F10F5FA}"/>
              </a:ext>
            </a:extLst>
          </p:cNvPr>
          <p:cNvSpPr txBox="1"/>
          <p:nvPr/>
        </p:nvSpPr>
        <p:spPr>
          <a:xfrm>
            <a:off x="4292779" y="2332779"/>
            <a:ext cx="3856435" cy="3970318"/>
          </a:xfrm>
          <a:prstGeom prst="rect">
            <a:avLst/>
          </a:prstGeom>
          <a:noFill/>
          <a:ln w="28575">
            <a:solidFill>
              <a:srgbClr val="F4C000"/>
            </a:solidFill>
          </a:ln>
        </p:spPr>
        <p:txBody>
          <a:bodyPr wrap="square" rtlCol="0">
            <a:spAutoFit/>
          </a:bodyPr>
          <a:lstStyle/>
          <a:p>
            <a:r>
              <a:rPr lang="fr-FR" b="1" u="sng" dirty="0">
                <a:solidFill>
                  <a:srgbClr val="494B5C"/>
                </a:solidFill>
                <a:latin typeface="Nunito" panose="00000500000000000000" pitchFamily="2" charset="0"/>
              </a:rPr>
              <a:t>Comment analyser un accident ?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Recueillir les faits et les circonstances,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Rechercher les causes et les faits déclencheurs,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Définir les mesures de prévention et les intégrer dans un plan d’actions,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Mesures immédiates pour protéger les autres agents,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Mesures définitives à moyen ou long terme,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Contrôler l’efficacité des actions de prévention.</a:t>
            </a:r>
          </a:p>
        </p:txBody>
      </p:sp>
      <p:pic>
        <p:nvPicPr>
          <p:cNvPr id="17" name="Image 16">
            <a:extLst>
              <a:ext uri="{FF2B5EF4-FFF2-40B4-BE49-F238E27FC236}">
                <a16:creationId xmlns:a16="http://schemas.microsoft.com/office/drawing/2014/main" id="{DC0314C5-A37E-9930-2E87-5098B2C49614}"/>
              </a:ext>
            </a:extLst>
          </p:cNvPr>
          <p:cNvPicPr>
            <a:picLocks noChangeAspect="1"/>
          </p:cNvPicPr>
          <p:nvPr/>
        </p:nvPicPr>
        <p:blipFill>
          <a:blip r:embed="rId5"/>
          <a:stretch>
            <a:fillRect/>
          </a:stretch>
        </p:blipFill>
        <p:spPr>
          <a:xfrm>
            <a:off x="8770030" y="2006143"/>
            <a:ext cx="2893559" cy="4296953"/>
          </a:xfrm>
          <a:prstGeom prst="rect">
            <a:avLst/>
          </a:prstGeom>
          <a:ln w="38100">
            <a:solidFill>
              <a:srgbClr val="F4C000"/>
            </a:solidFill>
          </a:ln>
        </p:spPr>
      </p:pic>
      <p:sp>
        <p:nvSpPr>
          <p:cNvPr id="4" name="Espace réservé du numéro de diapositive 3">
            <a:extLst>
              <a:ext uri="{FF2B5EF4-FFF2-40B4-BE49-F238E27FC236}">
                <a16:creationId xmlns:a16="http://schemas.microsoft.com/office/drawing/2014/main" id="{6D01E410-486D-759A-749D-38EF320E8E95}"/>
              </a:ext>
            </a:extLst>
          </p:cNvPr>
          <p:cNvSpPr>
            <a:spLocks noGrp="1"/>
          </p:cNvSpPr>
          <p:nvPr>
            <p:ph type="sldNum" sz="quarter" idx="12"/>
          </p:nvPr>
        </p:nvSpPr>
        <p:spPr/>
        <p:txBody>
          <a:bodyPr/>
          <a:lstStyle/>
          <a:p>
            <a:fld id="{C9DA91FD-F3E1-41C2-91FF-08A6B8769AEB}" type="slidenum">
              <a:rPr lang="fr-FR" smtClean="0"/>
              <a:t>18</a:t>
            </a:fld>
            <a:endParaRPr lang="fr-FR"/>
          </a:p>
        </p:txBody>
      </p:sp>
      <p:pic>
        <p:nvPicPr>
          <p:cNvPr id="3" name="Image 2">
            <a:extLst>
              <a:ext uri="{FF2B5EF4-FFF2-40B4-BE49-F238E27FC236}">
                <a16:creationId xmlns:a16="http://schemas.microsoft.com/office/drawing/2014/main" id="{7F94E697-2E9D-F42D-E29C-6D3468EC07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3636880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354E-D33E-A05A-2814-8E066348838F}"/>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FF6AB191-F488-3480-31A2-080F73DB4506}"/>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30780FEA-2542-CA70-784F-861C599460F8}"/>
              </a:ext>
            </a:extLst>
          </p:cNvPr>
          <p:cNvSpPr txBox="1"/>
          <p:nvPr/>
        </p:nvSpPr>
        <p:spPr>
          <a:xfrm>
            <a:off x="270387" y="1116644"/>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Exemple d’accident de travail</a:t>
            </a:r>
          </a:p>
          <a:p>
            <a:pPr algn="ct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94C73337-B1E2-3737-D489-F93302DD0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CBB2E513-5271-C109-22AB-177C498D4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41C5953F-98CB-3E26-40D1-2614F4BD4E2A}"/>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2" name="ZoneTexte 1">
            <a:extLst>
              <a:ext uri="{FF2B5EF4-FFF2-40B4-BE49-F238E27FC236}">
                <a16:creationId xmlns:a16="http://schemas.microsoft.com/office/drawing/2014/main" id="{3426BE01-2DEF-EAA3-146B-95BEDDB313A5}"/>
              </a:ext>
            </a:extLst>
          </p:cNvPr>
          <p:cNvSpPr txBox="1"/>
          <p:nvPr/>
        </p:nvSpPr>
        <p:spPr>
          <a:xfrm>
            <a:off x="528411" y="1518822"/>
            <a:ext cx="11037242" cy="5355312"/>
          </a:xfrm>
          <a:prstGeom prst="rect">
            <a:avLst/>
          </a:prstGeom>
          <a:noFill/>
        </p:spPr>
        <p:txBody>
          <a:bodyPr wrap="square" rtlCol="0">
            <a:spAutoFit/>
          </a:bodyPr>
          <a:lstStyle/>
          <a:p>
            <a:r>
              <a:rPr lang="fr-FR" b="1" u="sng" dirty="0">
                <a:solidFill>
                  <a:srgbClr val="494B5C"/>
                </a:solidFill>
                <a:latin typeface="Nunito" panose="00000500000000000000" pitchFamily="2" charset="0"/>
              </a:rPr>
              <a:t>Contexte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Collectivité : mairie d'une commune de 8 000 habitants.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Service : services techniques municipaux.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Agent : adjoint technique territorial, 45 ans.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Ancienneté : 12 ans.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Mission du jour : remplacement d'un luminaire défectueux dans le gymnase municipal. </a:t>
            </a:r>
          </a:p>
          <a:p>
            <a:pPr marL="285750" indent="-285750">
              <a:buFont typeface="Wingdings" panose="05000000000000000000" pitchFamily="2" charset="2"/>
              <a:buChar char="Ø"/>
            </a:pPr>
            <a:endParaRPr lang="fr-FR" dirty="0">
              <a:solidFill>
                <a:srgbClr val="494B5C"/>
              </a:solidFill>
              <a:latin typeface="Nunito" panose="00000500000000000000" pitchFamily="2" charset="0"/>
            </a:endParaRPr>
          </a:p>
          <a:p>
            <a:r>
              <a:rPr lang="fr-FR" b="1" u="sng" dirty="0">
                <a:solidFill>
                  <a:srgbClr val="494B5C"/>
                </a:solidFill>
                <a:latin typeface="Nunito" panose="00000500000000000000" pitchFamily="2" charset="0"/>
              </a:rPr>
              <a:t>Description de l'accident :</a:t>
            </a:r>
          </a:p>
          <a:p>
            <a:r>
              <a:rPr lang="fr-FR" dirty="0">
                <a:solidFill>
                  <a:srgbClr val="494B5C"/>
                </a:solidFill>
                <a:latin typeface="Nunito" panose="00000500000000000000" pitchFamily="2" charset="0"/>
              </a:rPr>
              <a:t>Le 15 mars 2026 à 9h15, un agent des services techniques intervient seul dans le gymnase pour remplacer un tube LED situé à environ 3 mètres de hauteur.</a:t>
            </a:r>
          </a:p>
          <a:p>
            <a:r>
              <a:rPr lang="fr-FR" dirty="0">
                <a:solidFill>
                  <a:srgbClr val="494B5C"/>
                </a:solidFill>
                <a:latin typeface="Nunito" panose="00000500000000000000" pitchFamily="2" charset="0"/>
              </a:rPr>
              <a:t>L'agent utilise un escabeau disponible dans l'atelier. L'escabeau présente un patin antidérapant usé sur l'un des pieds mais aucun contrôle récent du matériel n'a été effectué.</a:t>
            </a:r>
          </a:p>
          <a:p>
            <a:r>
              <a:rPr lang="fr-FR" dirty="0">
                <a:solidFill>
                  <a:srgbClr val="494B5C"/>
                </a:solidFill>
                <a:latin typeface="Nunito" panose="00000500000000000000" pitchFamily="2" charset="0"/>
              </a:rPr>
              <a:t>Le sol du gymnase venait d'être nettoyé et était encore légèrement humide. Aucun balisage n'avait été installé.</a:t>
            </a:r>
          </a:p>
          <a:p>
            <a:r>
              <a:rPr lang="fr-FR" dirty="0">
                <a:solidFill>
                  <a:srgbClr val="494B5C"/>
                </a:solidFill>
                <a:latin typeface="Nunito" panose="00000500000000000000" pitchFamily="2" charset="0"/>
              </a:rPr>
              <a:t>Pendant l'intervention, l'agent se penche sur le côté pour atteindre le luminaire sans déplacer l'escabeau. Celui-ci glisse légèrement. L'agent perd l'équilibre et chute d'environ 1,5 mètre.</a:t>
            </a:r>
          </a:p>
          <a:p>
            <a:pPr algn="ctr"/>
            <a:endParaRPr lang="fr-FR" sz="800" dirty="0"/>
          </a:p>
          <a:p>
            <a:pPr marL="285750" indent="-285750" algn="ctr">
              <a:buFont typeface="Wingdings" panose="05000000000000000000" pitchFamily="2" charset="2"/>
              <a:buChar char=""/>
            </a:pPr>
            <a:r>
              <a:rPr lang="fr-FR" b="1" dirty="0">
                <a:solidFill>
                  <a:srgbClr val="C14E37"/>
                </a:solidFill>
                <a:latin typeface="Nunito" panose="00000500000000000000" pitchFamily="2" charset="0"/>
              </a:rPr>
              <a:t>Conséquences : Entorse du poignet, contusion à l’épaule droite, et l’agent a bénéficié de 21 jours de CITIS (Congé pour Invalidité Temporaire Imputable au Service)</a:t>
            </a:r>
          </a:p>
        </p:txBody>
      </p:sp>
      <p:pic>
        <p:nvPicPr>
          <p:cNvPr id="5" name="Image 4">
            <a:extLst>
              <a:ext uri="{FF2B5EF4-FFF2-40B4-BE49-F238E27FC236}">
                <a16:creationId xmlns:a16="http://schemas.microsoft.com/office/drawing/2014/main" id="{C5E6CA55-83E1-F9A0-4862-501E6FD6E7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4" name="Espace réservé du numéro de diapositive 3">
            <a:extLst>
              <a:ext uri="{FF2B5EF4-FFF2-40B4-BE49-F238E27FC236}">
                <a16:creationId xmlns:a16="http://schemas.microsoft.com/office/drawing/2014/main" id="{D1E2A42D-043C-BB95-EE7B-ED72D8CE75A5}"/>
              </a:ext>
            </a:extLst>
          </p:cNvPr>
          <p:cNvSpPr>
            <a:spLocks noGrp="1"/>
          </p:cNvSpPr>
          <p:nvPr>
            <p:ph type="sldNum" sz="quarter" idx="12"/>
          </p:nvPr>
        </p:nvSpPr>
        <p:spPr>
          <a:xfrm>
            <a:off x="10038080" y="6356350"/>
            <a:ext cx="1315720" cy="365125"/>
          </a:xfrm>
        </p:spPr>
        <p:txBody>
          <a:bodyPr/>
          <a:lstStyle/>
          <a:p>
            <a:fld id="{C9DA91FD-F3E1-41C2-91FF-08A6B8769AEB}" type="slidenum">
              <a:rPr lang="fr-FR" smtClean="0"/>
              <a:t>19</a:t>
            </a:fld>
            <a:endParaRPr lang="fr-FR" dirty="0"/>
          </a:p>
        </p:txBody>
      </p:sp>
    </p:spTree>
    <p:extLst>
      <p:ext uri="{BB962C8B-B14F-4D97-AF65-F5344CB8AC3E}">
        <p14:creationId xmlns:p14="http://schemas.microsoft.com/office/powerpoint/2010/main" val="5822369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8B3C7CDE-91CD-DAB1-3938-D94C896A7588}"/>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93CD74CE-1C17-E127-43B1-DF5C2C132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4673EF7D-6892-9B51-03E4-0870AFCE0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4E661F0C-43E3-D701-BC08-AB5CFD89566B}"/>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Introduction</a:t>
            </a:r>
            <a:r>
              <a:rPr lang="fr-FR" b="1" dirty="0">
                <a:solidFill>
                  <a:srgbClr val="EFB802"/>
                </a:solidFill>
              </a:rPr>
              <a:t> </a:t>
            </a:r>
          </a:p>
        </p:txBody>
      </p:sp>
      <p:pic>
        <p:nvPicPr>
          <p:cNvPr id="3" name="Image 2">
            <a:extLst>
              <a:ext uri="{FF2B5EF4-FFF2-40B4-BE49-F238E27FC236}">
                <a16:creationId xmlns:a16="http://schemas.microsoft.com/office/drawing/2014/main" id="{B9E669FC-FF89-C452-8F64-72F69EC8D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873665" cy="6858000"/>
          </a:xfrm>
          <a:prstGeom prst="rect">
            <a:avLst/>
          </a:prstGeom>
        </p:spPr>
      </p:pic>
      <p:sp>
        <p:nvSpPr>
          <p:cNvPr id="10" name="ZoneTexte 9">
            <a:extLst>
              <a:ext uri="{FF2B5EF4-FFF2-40B4-BE49-F238E27FC236}">
                <a16:creationId xmlns:a16="http://schemas.microsoft.com/office/drawing/2014/main" id="{603DC345-1252-85C9-8D20-0A9F23EAFE1C}"/>
              </a:ext>
            </a:extLst>
          </p:cNvPr>
          <p:cNvSpPr txBox="1"/>
          <p:nvPr/>
        </p:nvSpPr>
        <p:spPr>
          <a:xfrm>
            <a:off x="270387" y="1863174"/>
            <a:ext cx="11651226" cy="7140416"/>
          </a:xfrm>
          <a:prstGeom prst="rect">
            <a:avLst/>
          </a:prstGeom>
          <a:noFill/>
        </p:spPr>
        <p:txBody>
          <a:bodyPr wrap="square" rtlCol="0">
            <a:spAutoFit/>
          </a:bodyPr>
          <a:lstStyle/>
          <a:p>
            <a:pPr algn="ctr"/>
            <a:endParaRPr lang="fr-FR" sz="2000" b="1" dirty="0">
              <a:solidFill>
                <a:srgbClr val="494B5C"/>
              </a:solidFill>
              <a:latin typeface="Nunito" pitchFamily="2" charset="0"/>
            </a:endParaRPr>
          </a:p>
          <a:p>
            <a:pPr algn="ctr"/>
            <a:r>
              <a:rPr lang="fr-FR" sz="2000" b="1" dirty="0">
                <a:solidFill>
                  <a:srgbClr val="494B5C"/>
                </a:solidFill>
                <a:latin typeface="Nunito" pitchFamily="2" charset="0"/>
              </a:rPr>
              <a:t>SOMMAIRE</a:t>
            </a:r>
          </a:p>
          <a:p>
            <a:pPr algn="ctr"/>
            <a:endParaRPr lang="fr-FR" sz="2000" b="1" dirty="0">
              <a:solidFill>
                <a:srgbClr val="494B5C"/>
              </a:solidFill>
              <a:latin typeface="Nunito" pitchFamily="2" charset="0"/>
            </a:endParaRPr>
          </a:p>
          <a:p>
            <a:pPr algn="ctr"/>
            <a:endParaRPr lang="fr-FR" sz="2000" b="1" dirty="0">
              <a:solidFill>
                <a:srgbClr val="494B5C"/>
              </a:solidFill>
              <a:latin typeface="Nunito" pitchFamily="2" charset="0"/>
            </a:endParaRPr>
          </a:p>
          <a:p>
            <a:pPr marL="1828800" lvl="3" indent="-457200">
              <a:buAutoNum type="arabicPeriod"/>
            </a:pPr>
            <a:endParaRPr lang="fr-FR" sz="2000" b="1" dirty="0">
              <a:solidFill>
                <a:srgbClr val="494B5C"/>
              </a:solidFill>
              <a:latin typeface="Nunito" pitchFamily="2" charset="0"/>
            </a:endParaRPr>
          </a:p>
          <a:p>
            <a:pPr marL="1828800" lvl="3" indent="-457200">
              <a:buAutoNum type="arabicPeriod"/>
            </a:pPr>
            <a:endParaRPr lang="fr-FR" sz="2000" b="1" dirty="0">
              <a:solidFill>
                <a:srgbClr val="494B5C"/>
              </a:solidFill>
              <a:latin typeface="Nunito" pitchFamily="2" charset="0"/>
            </a:endParaRPr>
          </a:p>
          <a:p>
            <a:pPr marL="1828800" lvl="3" indent="-457200">
              <a:buAutoNum type="arabicPeriod"/>
            </a:pPr>
            <a:r>
              <a:rPr lang="fr-FR" sz="2000" b="1" dirty="0">
                <a:solidFill>
                  <a:srgbClr val="494B5C"/>
                </a:solidFill>
                <a:latin typeface="Nunito" pitchFamily="2" charset="0"/>
              </a:rPr>
              <a:t>Définitions</a:t>
            </a:r>
          </a:p>
          <a:p>
            <a:pPr marL="1828800" lvl="3" indent="-457200">
              <a:buAutoNum type="arabicPeriod"/>
            </a:pPr>
            <a:r>
              <a:rPr lang="fr-FR" sz="2000" b="1" dirty="0">
                <a:solidFill>
                  <a:srgbClr val="494B5C"/>
                </a:solidFill>
                <a:latin typeface="Nunito" pitchFamily="2" charset="0"/>
              </a:rPr>
              <a:t>Quelques chiffres</a:t>
            </a:r>
          </a:p>
          <a:p>
            <a:pPr marL="1828800" lvl="3" indent="-457200">
              <a:buAutoNum type="arabicPeriod"/>
            </a:pPr>
            <a:r>
              <a:rPr lang="fr-FR" sz="2000" b="1" dirty="0">
                <a:solidFill>
                  <a:srgbClr val="494B5C"/>
                </a:solidFill>
                <a:latin typeface="Nunito" pitchFamily="2" charset="0"/>
              </a:rPr>
              <a:t>Incidents et situations dangereuses</a:t>
            </a:r>
          </a:p>
          <a:p>
            <a:pPr marL="1828800" lvl="3" indent="-457200">
              <a:buFontTx/>
              <a:buAutoNum type="arabicPeriod"/>
            </a:pPr>
            <a:r>
              <a:rPr lang="fr-FR" sz="2000" b="1" dirty="0">
                <a:solidFill>
                  <a:srgbClr val="494B5C"/>
                </a:solidFill>
                <a:latin typeface="Nunito" pitchFamily="2" charset="0"/>
              </a:rPr>
              <a:t>La procédure en cas d’accidents</a:t>
            </a:r>
          </a:p>
          <a:p>
            <a:pPr marL="1828800" lvl="3" indent="-457200">
              <a:buAutoNum type="arabicPeriod"/>
            </a:pPr>
            <a:r>
              <a:rPr lang="fr-FR" sz="2000" b="1" dirty="0">
                <a:solidFill>
                  <a:srgbClr val="494B5C"/>
                </a:solidFill>
                <a:latin typeface="Nunito" pitchFamily="2" charset="0"/>
              </a:rPr>
              <a:t>L’analyse d’un accident du travail</a:t>
            </a:r>
          </a:p>
          <a:p>
            <a:pPr marL="1828800" lvl="3" indent="-457200">
              <a:buFontTx/>
              <a:buAutoNum type="arabicPeriod"/>
            </a:pPr>
            <a:r>
              <a:rPr lang="fr-FR" sz="2000" b="1" dirty="0">
                <a:solidFill>
                  <a:srgbClr val="494B5C"/>
                </a:solidFill>
                <a:latin typeface="Nunito" pitchFamily="2" charset="0"/>
              </a:rPr>
              <a:t>Conclusion - Les annexes &amp; sources</a:t>
            </a:r>
          </a:p>
          <a:p>
            <a:pPr marL="1828800" lvl="3" indent="-457200">
              <a:buAutoNum type="arabicPeriod"/>
            </a:pPr>
            <a:endParaRPr lang="fr-FR" sz="2000" b="1" dirty="0">
              <a:solidFill>
                <a:srgbClr val="494B5C"/>
              </a:solidFill>
              <a:latin typeface="Nunito" pitchFamily="2" charset="0"/>
            </a:endParaRPr>
          </a:p>
          <a:p>
            <a:pPr lvl="3"/>
            <a:endParaRPr lang="fr-FR" sz="2000" b="1" dirty="0">
              <a:solidFill>
                <a:srgbClr val="494B5C"/>
              </a:solidFill>
              <a:latin typeface="Nunito" pitchFamily="2" charset="0"/>
            </a:endParaRPr>
          </a:p>
          <a:p>
            <a:pPr marL="1828800" lvl="3" indent="-457200">
              <a:buAutoNum type="arabicPeriod"/>
            </a:pPr>
            <a:endParaRPr lang="fr-FR" sz="2000" b="1"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a:p>
            <a:pPr algn="just"/>
            <a:endParaRPr lang="fr-FR" sz="2000" dirty="0">
              <a:solidFill>
                <a:srgbClr val="494B5C"/>
              </a:solidFill>
              <a:latin typeface="Nunito" pitchFamily="2" charset="0"/>
            </a:endParaRPr>
          </a:p>
        </p:txBody>
      </p:sp>
      <p:pic>
        <p:nvPicPr>
          <p:cNvPr id="4" name="Image 3">
            <a:extLst>
              <a:ext uri="{FF2B5EF4-FFF2-40B4-BE49-F238E27FC236}">
                <a16:creationId xmlns:a16="http://schemas.microsoft.com/office/drawing/2014/main" id="{D0EB8B28-A01C-54CF-C2B6-40B501A3D141}"/>
              </a:ext>
            </a:extLst>
          </p:cNvPr>
          <p:cNvPicPr>
            <a:picLocks noChangeAspect="1"/>
          </p:cNvPicPr>
          <p:nvPr/>
        </p:nvPicPr>
        <p:blipFill>
          <a:blip r:embed="rId6"/>
          <a:stretch>
            <a:fillRect/>
          </a:stretch>
        </p:blipFill>
        <p:spPr>
          <a:xfrm>
            <a:off x="8709723" y="3207025"/>
            <a:ext cx="2593583" cy="3148396"/>
          </a:xfrm>
          <a:prstGeom prst="rect">
            <a:avLst/>
          </a:prstGeom>
        </p:spPr>
      </p:pic>
      <p:pic>
        <p:nvPicPr>
          <p:cNvPr id="6" name="Image 5">
            <a:extLst>
              <a:ext uri="{FF2B5EF4-FFF2-40B4-BE49-F238E27FC236}">
                <a16:creationId xmlns:a16="http://schemas.microsoft.com/office/drawing/2014/main" id="{30E94305-AD4D-1DDB-D623-FDE4862B5B0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24" b="100000" l="2564" r="100000">
                        <a14:foregroundMark x1="20833" y1="26459" x2="23718" y2="35019"/>
                        <a14:foregroundMark x1="25321" y1="33074" x2="43269" y2="36187"/>
                        <a14:foregroundMark x1="41667" y1="32490" x2="46154" y2="24319"/>
                        <a14:foregroundMark x1="32051" y1="88327" x2="27244" y2="96304"/>
                        <a14:foregroundMark x1="11218" y1="96109" x2="31731" y2="99222"/>
                        <a14:foregroundMark x1="17949" y1="94553" x2="24038" y2="92607"/>
                        <a14:foregroundMark x1="24679" y1="92023" x2="26923" y2="91829"/>
                        <a14:foregroundMark x1="76603" y1="98054" x2="90705" y2="89105"/>
                        <a14:foregroundMark x1="91026" y1="89494" x2="91987" y2="88716"/>
                        <a14:foregroundMark x1="91987" y1="88327" x2="93269" y2="87938"/>
                        <a14:foregroundMark x1="77244" y1="93969" x2="79487" y2="88716"/>
                        <a14:backgroundMark x1="12821" y1="97471" x2="25641" y2="99805"/>
                        <a14:backgroundMark x1="25641" y1="99027" x2="30128" y2="99222"/>
                        <a14:backgroundMark x1="30128" y1="99027" x2="34615" y2="98638"/>
                      </a14:backgroundRemoval>
                    </a14:imgEffect>
                  </a14:imgLayer>
                </a14:imgProps>
              </a:ext>
            </a:extLst>
          </a:blip>
          <a:stretch>
            <a:fillRect/>
          </a:stretch>
        </p:blipFill>
        <p:spPr>
          <a:xfrm>
            <a:off x="8582188" y="2652682"/>
            <a:ext cx="547298" cy="901638"/>
          </a:xfrm>
          <a:prstGeom prst="rect">
            <a:avLst/>
          </a:prstGeom>
        </p:spPr>
      </p:pic>
      <p:pic>
        <p:nvPicPr>
          <p:cNvPr id="11" name="Image 10">
            <a:extLst>
              <a:ext uri="{FF2B5EF4-FFF2-40B4-BE49-F238E27FC236}">
                <a16:creationId xmlns:a16="http://schemas.microsoft.com/office/drawing/2014/main" id="{B8433757-BE98-101D-0E31-28408F8DBAA8}"/>
              </a:ext>
            </a:extLst>
          </p:cNvPr>
          <p:cNvPicPr>
            <a:picLocks noChangeAspect="1"/>
          </p:cNvPicPr>
          <p:nvPr/>
        </p:nvPicPr>
        <p:blipFill>
          <a:blip r:embed="rId9"/>
          <a:stretch>
            <a:fillRect/>
          </a:stretch>
        </p:blipFill>
        <p:spPr>
          <a:xfrm>
            <a:off x="7491257" y="5150254"/>
            <a:ext cx="1200318" cy="1467055"/>
          </a:xfrm>
          <a:prstGeom prst="rect">
            <a:avLst/>
          </a:prstGeom>
        </p:spPr>
      </p:pic>
      <p:sp>
        <p:nvSpPr>
          <p:cNvPr id="5" name="Espace réservé du numéro de diapositive 4">
            <a:extLst>
              <a:ext uri="{FF2B5EF4-FFF2-40B4-BE49-F238E27FC236}">
                <a16:creationId xmlns:a16="http://schemas.microsoft.com/office/drawing/2014/main" id="{C1C2E0F9-8F5D-D3C5-9F46-BFD8940CC61D}"/>
              </a:ext>
            </a:extLst>
          </p:cNvPr>
          <p:cNvSpPr>
            <a:spLocks noGrp="1"/>
          </p:cNvSpPr>
          <p:nvPr>
            <p:ph type="sldNum" sz="quarter" idx="12"/>
          </p:nvPr>
        </p:nvSpPr>
        <p:spPr/>
        <p:txBody>
          <a:bodyPr/>
          <a:lstStyle/>
          <a:p>
            <a:fld id="{C9DA91FD-F3E1-41C2-91FF-08A6B8769AEB}" type="slidenum">
              <a:rPr lang="fr-FR" smtClean="0"/>
              <a:t>2</a:t>
            </a:fld>
            <a:endParaRPr lang="fr-FR"/>
          </a:p>
        </p:txBody>
      </p:sp>
    </p:spTree>
    <p:extLst>
      <p:ext uri="{BB962C8B-B14F-4D97-AF65-F5344CB8AC3E}">
        <p14:creationId xmlns:p14="http://schemas.microsoft.com/office/powerpoint/2010/main" val="321282534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F9EC-3F44-32EF-9DC2-605BF7A91BF9}"/>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7A51A1F1-7AC3-F610-399A-796B5B2C40BF}"/>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B3F4F5CE-20C1-A15C-DEC6-DC5528765365}"/>
              </a:ext>
            </a:extLst>
          </p:cNvPr>
          <p:cNvSpPr txBox="1"/>
          <p:nvPr/>
        </p:nvSpPr>
        <p:spPr>
          <a:xfrm>
            <a:off x="270386" y="1087575"/>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Analyse des Faits </a:t>
            </a:r>
          </a:p>
          <a:p>
            <a:pPr algn="ctr"/>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1D7ACB01-0DAA-D0AE-D2EE-327ACF46B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7E4832CE-7F1F-5500-3519-969CF0963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6C2B2AF3-8431-480A-C95F-A943C6915E5D}"/>
              </a:ext>
            </a:extLst>
          </p:cNvPr>
          <p:cNvSpPr txBox="1">
            <a:spLocks/>
          </p:cNvSpPr>
          <p:nvPr/>
        </p:nvSpPr>
        <p:spPr>
          <a:xfrm>
            <a:off x="0" y="11908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3" name="Zone de texte 2">
            <a:extLst>
              <a:ext uri="{FF2B5EF4-FFF2-40B4-BE49-F238E27FC236}">
                <a16:creationId xmlns:a16="http://schemas.microsoft.com/office/drawing/2014/main" id="{1497BDBD-1DBC-500F-A3EC-A23A3FAC5FD3}"/>
              </a:ext>
            </a:extLst>
          </p:cNvPr>
          <p:cNvSpPr txBox="1">
            <a:spLocks noChangeArrowheads="1"/>
          </p:cNvSpPr>
          <p:nvPr/>
        </p:nvSpPr>
        <p:spPr bwMode="auto">
          <a:xfrm>
            <a:off x="9448094" y="3689462"/>
            <a:ext cx="2534285" cy="718787"/>
          </a:xfrm>
          <a:prstGeom prst="rect">
            <a:avLst/>
          </a:prstGeom>
          <a:solidFill>
            <a:srgbClr val="FFFFFF"/>
          </a:solidFill>
          <a:ln w="19050">
            <a:solidFill>
              <a:srgbClr val="C14E37"/>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Chute de l’agent depuis un escabeau</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2">
            <a:extLst>
              <a:ext uri="{FF2B5EF4-FFF2-40B4-BE49-F238E27FC236}">
                <a16:creationId xmlns:a16="http://schemas.microsoft.com/office/drawing/2014/main" id="{8CF438CB-4598-C07C-DB03-CCE115A47E90}"/>
              </a:ext>
            </a:extLst>
          </p:cNvPr>
          <p:cNvSpPr txBox="1">
            <a:spLocks noChangeArrowheads="1"/>
          </p:cNvSpPr>
          <p:nvPr/>
        </p:nvSpPr>
        <p:spPr bwMode="auto">
          <a:xfrm>
            <a:off x="916812" y="5390918"/>
            <a:ext cx="2534285" cy="1037335"/>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Tentative d’atteindre le luminaire sans déplacer l’escabeau</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2">
            <a:extLst>
              <a:ext uri="{FF2B5EF4-FFF2-40B4-BE49-F238E27FC236}">
                <a16:creationId xmlns:a16="http://schemas.microsoft.com/office/drawing/2014/main" id="{EBFF5633-4008-053B-5D04-9E2BB39A87BF}"/>
              </a:ext>
            </a:extLst>
          </p:cNvPr>
          <p:cNvSpPr txBox="1">
            <a:spLocks noChangeArrowheads="1"/>
          </p:cNvSpPr>
          <p:nvPr/>
        </p:nvSpPr>
        <p:spPr bwMode="auto">
          <a:xfrm>
            <a:off x="6352887" y="2093548"/>
            <a:ext cx="2534285" cy="718787"/>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Glissement de l’escabeau</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2">
            <a:extLst>
              <a:ext uri="{FF2B5EF4-FFF2-40B4-BE49-F238E27FC236}">
                <a16:creationId xmlns:a16="http://schemas.microsoft.com/office/drawing/2014/main" id="{49CD956D-8486-EA0B-BBCA-737C8FB2ED41}"/>
              </a:ext>
            </a:extLst>
          </p:cNvPr>
          <p:cNvSpPr txBox="1">
            <a:spLocks noChangeArrowheads="1"/>
          </p:cNvSpPr>
          <p:nvPr/>
        </p:nvSpPr>
        <p:spPr bwMode="auto">
          <a:xfrm>
            <a:off x="6352886" y="5270070"/>
            <a:ext cx="2534285" cy="400238"/>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Perte de l’équilibre</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2">
            <a:extLst>
              <a:ext uri="{FF2B5EF4-FFF2-40B4-BE49-F238E27FC236}">
                <a16:creationId xmlns:a16="http://schemas.microsoft.com/office/drawing/2014/main" id="{AB7A71BF-3EBA-E214-1981-87E329CFF3CB}"/>
              </a:ext>
            </a:extLst>
          </p:cNvPr>
          <p:cNvSpPr txBox="1">
            <a:spLocks noChangeArrowheads="1"/>
          </p:cNvSpPr>
          <p:nvPr/>
        </p:nvSpPr>
        <p:spPr bwMode="auto">
          <a:xfrm>
            <a:off x="916813" y="4725694"/>
            <a:ext cx="2534285" cy="400238"/>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Déport latéral du corps</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2">
            <a:extLst>
              <a:ext uri="{FF2B5EF4-FFF2-40B4-BE49-F238E27FC236}">
                <a16:creationId xmlns:a16="http://schemas.microsoft.com/office/drawing/2014/main" id="{9C8AC973-0264-7139-6D69-9CEF26B2B9EE}"/>
              </a:ext>
            </a:extLst>
          </p:cNvPr>
          <p:cNvSpPr txBox="1">
            <a:spLocks noChangeArrowheads="1"/>
          </p:cNvSpPr>
          <p:nvPr/>
        </p:nvSpPr>
        <p:spPr bwMode="auto">
          <a:xfrm>
            <a:off x="4252864" y="2505823"/>
            <a:ext cx="1646896" cy="400238"/>
          </a:xfrm>
          <a:prstGeom prst="rect">
            <a:avLst/>
          </a:prstGeom>
          <a:solidFill>
            <a:srgbClr val="FFFFFF"/>
          </a:solidFill>
          <a:ln w="19050">
            <a:solidFill>
              <a:srgbClr val="C14E37"/>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Sol humide</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 de texte 2">
            <a:extLst>
              <a:ext uri="{FF2B5EF4-FFF2-40B4-BE49-F238E27FC236}">
                <a16:creationId xmlns:a16="http://schemas.microsoft.com/office/drawing/2014/main" id="{29ACBC07-B612-7271-44BB-7B611014B9CB}"/>
              </a:ext>
            </a:extLst>
          </p:cNvPr>
          <p:cNvSpPr txBox="1">
            <a:spLocks noChangeArrowheads="1"/>
          </p:cNvSpPr>
          <p:nvPr/>
        </p:nvSpPr>
        <p:spPr bwMode="auto">
          <a:xfrm>
            <a:off x="916814" y="2857186"/>
            <a:ext cx="2534285" cy="400238"/>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Absence de balisage</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2">
            <a:extLst>
              <a:ext uri="{FF2B5EF4-FFF2-40B4-BE49-F238E27FC236}">
                <a16:creationId xmlns:a16="http://schemas.microsoft.com/office/drawing/2014/main" id="{B6841F26-A31D-0EF8-14A2-8B60785CE88B}"/>
              </a:ext>
            </a:extLst>
          </p:cNvPr>
          <p:cNvSpPr txBox="1">
            <a:spLocks noChangeArrowheads="1"/>
          </p:cNvSpPr>
          <p:nvPr/>
        </p:nvSpPr>
        <p:spPr bwMode="auto">
          <a:xfrm>
            <a:off x="916815" y="1898018"/>
            <a:ext cx="2534285" cy="718787"/>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Gymnase récemment nettoyé</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Zone de texte 2">
            <a:extLst>
              <a:ext uri="{FF2B5EF4-FFF2-40B4-BE49-F238E27FC236}">
                <a16:creationId xmlns:a16="http://schemas.microsoft.com/office/drawing/2014/main" id="{CC3D9644-8B95-42AC-9437-E3E5001FE5E4}"/>
              </a:ext>
            </a:extLst>
          </p:cNvPr>
          <p:cNvSpPr txBox="1">
            <a:spLocks noChangeArrowheads="1"/>
          </p:cNvSpPr>
          <p:nvPr/>
        </p:nvSpPr>
        <p:spPr bwMode="auto">
          <a:xfrm>
            <a:off x="6352886" y="3564358"/>
            <a:ext cx="2534285" cy="400238"/>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Patin usé</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Zone de texte 2">
            <a:extLst>
              <a:ext uri="{FF2B5EF4-FFF2-40B4-BE49-F238E27FC236}">
                <a16:creationId xmlns:a16="http://schemas.microsoft.com/office/drawing/2014/main" id="{CF49EBBA-0574-147F-D8E9-AED1FD39A04E}"/>
              </a:ext>
            </a:extLst>
          </p:cNvPr>
          <p:cNvSpPr txBox="1">
            <a:spLocks noChangeArrowheads="1"/>
          </p:cNvSpPr>
          <p:nvPr/>
        </p:nvSpPr>
        <p:spPr bwMode="auto">
          <a:xfrm>
            <a:off x="1015748" y="3600577"/>
            <a:ext cx="2534285" cy="718787"/>
          </a:xfrm>
          <a:prstGeom prst="rect">
            <a:avLst/>
          </a:prstGeom>
          <a:solidFill>
            <a:srgbClr val="FFFFFF"/>
          </a:solidFill>
          <a:ln w="19050">
            <a:solidFill>
              <a:srgbClr val="4472C4">
                <a:lumMod val="75000"/>
              </a:srgbClr>
            </a:solid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fr-FR" kern="100" dirty="0">
                <a:solidFill>
                  <a:srgbClr val="494B5C"/>
                </a:solidFill>
                <a:effectLst/>
                <a:latin typeface="Nunito" panose="00000500000000000000" pitchFamily="2" charset="0"/>
                <a:ea typeface="Calibri" panose="020F0502020204030204" pitchFamily="34" charset="0"/>
                <a:cs typeface="Times New Roman" panose="02020603050405020304" pitchFamily="18" charset="0"/>
              </a:rPr>
              <a:t>Pas de contrôle de matériel</a:t>
            </a:r>
            <a:endParaRPr lang="fr-FR" kern="100" dirty="0">
              <a:solidFill>
                <a:srgbClr val="494B5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Accolade fermante 24">
            <a:extLst>
              <a:ext uri="{FF2B5EF4-FFF2-40B4-BE49-F238E27FC236}">
                <a16:creationId xmlns:a16="http://schemas.microsoft.com/office/drawing/2014/main" id="{75C33449-5311-2FE9-B128-3F1FF2B7DF47}"/>
              </a:ext>
            </a:extLst>
          </p:cNvPr>
          <p:cNvSpPr/>
          <p:nvPr/>
        </p:nvSpPr>
        <p:spPr>
          <a:xfrm>
            <a:off x="3788229" y="2081754"/>
            <a:ext cx="230809" cy="1112493"/>
          </a:xfrm>
          <a:prstGeom prst="rightBrace">
            <a:avLst/>
          </a:prstGeom>
          <a:ln>
            <a:solidFill>
              <a:srgbClr val="C14E37"/>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6" name="Accolade fermante 25">
            <a:extLst>
              <a:ext uri="{FF2B5EF4-FFF2-40B4-BE49-F238E27FC236}">
                <a16:creationId xmlns:a16="http://schemas.microsoft.com/office/drawing/2014/main" id="{3944B69C-B643-15C1-2F52-7EA99FC4F075}"/>
              </a:ext>
            </a:extLst>
          </p:cNvPr>
          <p:cNvSpPr/>
          <p:nvPr/>
        </p:nvSpPr>
        <p:spPr>
          <a:xfrm>
            <a:off x="9056803" y="2183127"/>
            <a:ext cx="283494" cy="3381434"/>
          </a:xfrm>
          <a:prstGeom prst="rightBrace">
            <a:avLst/>
          </a:prstGeom>
          <a:ln>
            <a:solidFill>
              <a:srgbClr val="C14E37"/>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dirty="0">
              <a:solidFill>
                <a:srgbClr val="494B5C"/>
              </a:solidFill>
            </a:endParaRPr>
          </a:p>
        </p:txBody>
      </p:sp>
      <p:sp>
        <p:nvSpPr>
          <p:cNvPr id="27" name="Accolade fermante 26">
            <a:extLst>
              <a:ext uri="{FF2B5EF4-FFF2-40B4-BE49-F238E27FC236}">
                <a16:creationId xmlns:a16="http://schemas.microsoft.com/office/drawing/2014/main" id="{08A8837E-D1F2-003E-FD1D-851A9D546ABD}"/>
              </a:ext>
            </a:extLst>
          </p:cNvPr>
          <p:cNvSpPr/>
          <p:nvPr/>
        </p:nvSpPr>
        <p:spPr>
          <a:xfrm>
            <a:off x="6096000" y="2364255"/>
            <a:ext cx="157170" cy="1484264"/>
          </a:xfrm>
          <a:prstGeom prst="rightBrace">
            <a:avLst/>
          </a:prstGeom>
          <a:ln>
            <a:solidFill>
              <a:srgbClr val="C14E37"/>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dirty="0"/>
          </a:p>
        </p:txBody>
      </p:sp>
      <p:cxnSp>
        <p:nvCxnSpPr>
          <p:cNvPr id="29" name="Connecteur droit avec flèche 28">
            <a:extLst>
              <a:ext uri="{FF2B5EF4-FFF2-40B4-BE49-F238E27FC236}">
                <a16:creationId xmlns:a16="http://schemas.microsoft.com/office/drawing/2014/main" id="{6FA14575-25B0-DFB5-85DC-1EB6EE0E987D}"/>
              </a:ext>
            </a:extLst>
          </p:cNvPr>
          <p:cNvCxnSpPr>
            <a:cxnSpLocks/>
          </p:cNvCxnSpPr>
          <p:nvPr/>
        </p:nvCxnSpPr>
        <p:spPr>
          <a:xfrm>
            <a:off x="3788229" y="3848519"/>
            <a:ext cx="2111531" cy="0"/>
          </a:xfrm>
          <a:prstGeom prst="straightConnector1">
            <a:avLst/>
          </a:prstGeom>
          <a:ln>
            <a:solidFill>
              <a:srgbClr val="C14E37"/>
            </a:solidFill>
            <a:tailEnd type="triangle"/>
          </a:ln>
        </p:spPr>
        <p:style>
          <a:lnRef idx="3">
            <a:schemeClr val="accent2"/>
          </a:lnRef>
          <a:fillRef idx="0">
            <a:schemeClr val="accent2"/>
          </a:fillRef>
          <a:effectRef idx="2">
            <a:schemeClr val="accent2"/>
          </a:effectRef>
          <a:fontRef idx="minor">
            <a:schemeClr val="tx1"/>
          </a:fontRef>
        </p:style>
      </p:cxnSp>
      <p:sp>
        <p:nvSpPr>
          <p:cNvPr id="31" name="Accolade fermante 30">
            <a:extLst>
              <a:ext uri="{FF2B5EF4-FFF2-40B4-BE49-F238E27FC236}">
                <a16:creationId xmlns:a16="http://schemas.microsoft.com/office/drawing/2014/main" id="{FB01E3FB-F856-F3B2-2659-ED8735BF9A2E}"/>
              </a:ext>
            </a:extLst>
          </p:cNvPr>
          <p:cNvSpPr/>
          <p:nvPr/>
        </p:nvSpPr>
        <p:spPr>
          <a:xfrm>
            <a:off x="5812506" y="4749848"/>
            <a:ext cx="283494" cy="1440682"/>
          </a:xfrm>
          <a:prstGeom prst="rightBrace">
            <a:avLst/>
          </a:prstGeom>
          <a:ln>
            <a:solidFill>
              <a:srgbClr val="C14E37"/>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4C440B67-03F1-618A-E83E-89B15A59B672}"/>
              </a:ext>
            </a:extLst>
          </p:cNvPr>
          <p:cNvCxnSpPr>
            <a:cxnSpLocks/>
          </p:cNvCxnSpPr>
          <p:nvPr/>
        </p:nvCxnSpPr>
        <p:spPr>
          <a:xfrm>
            <a:off x="3911600" y="4749848"/>
            <a:ext cx="1900906" cy="0"/>
          </a:xfrm>
          <a:prstGeom prst="line">
            <a:avLst/>
          </a:prstGeom>
          <a:ln>
            <a:solidFill>
              <a:srgbClr val="C14E37"/>
            </a:solidFill>
          </a:ln>
        </p:spPr>
        <p:style>
          <a:lnRef idx="3">
            <a:schemeClr val="accent2"/>
          </a:lnRef>
          <a:fillRef idx="0">
            <a:schemeClr val="accent2"/>
          </a:fillRef>
          <a:effectRef idx="2">
            <a:schemeClr val="accent2"/>
          </a:effectRef>
          <a:fontRef idx="minor">
            <a:schemeClr val="tx1"/>
          </a:fontRef>
        </p:style>
      </p:cxnSp>
      <p:cxnSp>
        <p:nvCxnSpPr>
          <p:cNvPr id="35" name="Connecteur droit 34">
            <a:extLst>
              <a:ext uri="{FF2B5EF4-FFF2-40B4-BE49-F238E27FC236}">
                <a16:creationId xmlns:a16="http://schemas.microsoft.com/office/drawing/2014/main" id="{92701615-A80A-F807-A30F-0B9BE8CBC835}"/>
              </a:ext>
            </a:extLst>
          </p:cNvPr>
          <p:cNvCxnSpPr>
            <a:cxnSpLocks/>
            <a:endCxn id="31" idx="2"/>
          </p:cNvCxnSpPr>
          <p:nvPr/>
        </p:nvCxnSpPr>
        <p:spPr>
          <a:xfrm>
            <a:off x="3911600" y="6190530"/>
            <a:ext cx="1900906" cy="0"/>
          </a:xfrm>
          <a:prstGeom prst="line">
            <a:avLst/>
          </a:prstGeom>
          <a:ln>
            <a:solidFill>
              <a:srgbClr val="C14E37"/>
            </a:solidFill>
          </a:ln>
        </p:spPr>
        <p:style>
          <a:lnRef idx="3">
            <a:schemeClr val="accent2"/>
          </a:lnRef>
          <a:fillRef idx="0">
            <a:schemeClr val="accent2"/>
          </a:fillRef>
          <a:effectRef idx="2">
            <a:schemeClr val="accent2"/>
          </a:effectRef>
          <a:fontRef idx="minor">
            <a:schemeClr val="tx1"/>
          </a:fontRef>
        </p:style>
      </p:cxnSp>
      <p:sp>
        <p:nvSpPr>
          <p:cNvPr id="36" name="Explosion : 14 points 35">
            <a:extLst>
              <a:ext uri="{FF2B5EF4-FFF2-40B4-BE49-F238E27FC236}">
                <a16:creationId xmlns:a16="http://schemas.microsoft.com/office/drawing/2014/main" id="{E0E3FBF1-EB32-B15F-2CAD-E033AFEFA698}"/>
              </a:ext>
            </a:extLst>
          </p:cNvPr>
          <p:cNvSpPr/>
          <p:nvPr/>
        </p:nvSpPr>
        <p:spPr>
          <a:xfrm>
            <a:off x="8841149" y="1427101"/>
            <a:ext cx="3338488" cy="2159741"/>
          </a:xfrm>
          <a:prstGeom prst="irregularSeal2">
            <a:avLst/>
          </a:prstGeom>
          <a:solidFill>
            <a:srgbClr val="C14E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Nunito" panose="00000500000000000000" pitchFamily="2" charset="0"/>
              </a:rPr>
              <a:t>ACCIDENT</a:t>
            </a:r>
          </a:p>
        </p:txBody>
      </p:sp>
      <p:sp>
        <p:nvSpPr>
          <p:cNvPr id="4" name="Espace réservé du numéro de diapositive 3">
            <a:extLst>
              <a:ext uri="{FF2B5EF4-FFF2-40B4-BE49-F238E27FC236}">
                <a16:creationId xmlns:a16="http://schemas.microsoft.com/office/drawing/2014/main" id="{9D6DBAAA-6A26-87D0-41CA-4B2C87BF323E}"/>
              </a:ext>
            </a:extLst>
          </p:cNvPr>
          <p:cNvSpPr>
            <a:spLocks noGrp="1"/>
          </p:cNvSpPr>
          <p:nvPr>
            <p:ph type="sldNum" sz="quarter" idx="12"/>
          </p:nvPr>
        </p:nvSpPr>
        <p:spPr/>
        <p:txBody>
          <a:bodyPr/>
          <a:lstStyle/>
          <a:p>
            <a:fld id="{C9DA91FD-F3E1-41C2-91FF-08A6B8769AEB}" type="slidenum">
              <a:rPr lang="fr-FR" smtClean="0"/>
              <a:t>20</a:t>
            </a:fld>
            <a:endParaRPr lang="fr-FR"/>
          </a:p>
        </p:txBody>
      </p:sp>
      <p:pic>
        <p:nvPicPr>
          <p:cNvPr id="11" name="Image 10">
            <a:extLst>
              <a:ext uri="{FF2B5EF4-FFF2-40B4-BE49-F238E27FC236}">
                <a16:creationId xmlns:a16="http://schemas.microsoft.com/office/drawing/2014/main" id="{4C1A1533-6D02-8554-CA9B-329C8DADB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2467168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05BD-552B-C11A-BF8D-BDE5CF78C59C}"/>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ABD4BFB1-4A59-579A-3B29-C34FC840BD7A}"/>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FE9DE95A-80BC-0373-77A0-E39F50536FE8}"/>
              </a:ext>
            </a:extLst>
          </p:cNvPr>
          <p:cNvSpPr txBox="1"/>
          <p:nvPr/>
        </p:nvSpPr>
        <p:spPr>
          <a:xfrm>
            <a:off x="660571" y="1896586"/>
            <a:ext cx="3490927" cy="4801314"/>
          </a:xfrm>
          <a:prstGeom prst="rect">
            <a:avLst/>
          </a:prstGeom>
          <a:noFill/>
        </p:spPr>
        <p:txBody>
          <a:bodyPr wrap="square" rtlCol="0">
            <a:spAutoFit/>
          </a:bodyPr>
          <a:lstStyle/>
          <a:p>
            <a:r>
              <a:rPr lang="fr-FR" b="1" u="sng" dirty="0">
                <a:solidFill>
                  <a:srgbClr val="C14E37"/>
                </a:solidFill>
                <a:latin typeface="Nunito" panose="00000500000000000000" pitchFamily="2" charset="0"/>
              </a:rPr>
              <a:t>Faits établis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L'agent travaillait en hauteur,</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L'intervention était réalisée seul,</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 sol était humide,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L'escabeau avait un patin usé,</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Aucun balisage de zone n'était installé,</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L'agent s'est déporté latéralement depuis l'escabeau,</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L'escabeau a glissé,</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L'agent est tombé.</a:t>
            </a:r>
          </a:p>
          <a:p>
            <a:pPr marL="285750" indent="-285750">
              <a:buFont typeface="Wingdings" panose="05000000000000000000" pitchFamily="2" charset="2"/>
              <a:buChar char="Ø"/>
            </a:pPr>
            <a:endParaRPr lang="fr-FR" dirty="0">
              <a:solidFill>
                <a:srgbClr val="494B5C"/>
              </a:solidFill>
              <a:latin typeface="Nunito" panose="00000500000000000000" pitchFamily="2" charset="0"/>
            </a:endParaRPr>
          </a:p>
          <a:p>
            <a:endParaRPr lang="fr-FR" dirty="0">
              <a:latin typeface="Nunito" panose="00000500000000000000" pitchFamily="2" charset="0"/>
            </a:endParaRPr>
          </a:p>
          <a:p>
            <a:endParaRPr lang="fr-FR" dirty="0"/>
          </a:p>
        </p:txBody>
      </p:sp>
      <p:pic>
        <p:nvPicPr>
          <p:cNvPr id="8" name="Image 7">
            <a:extLst>
              <a:ext uri="{FF2B5EF4-FFF2-40B4-BE49-F238E27FC236}">
                <a16:creationId xmlns:a16="http://schemas.microsoft.com/office/drawing/2014/main" id="{AF18E756-4FA8-0B1B-F3A1-9D1E5A99E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8BEA7634-E8CD-36E1-5B5C-86CB631EC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E3834AC8-0001-A57F-3259-13CA65EF5C85}"/>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2" name="ZoneTexte 1">
            <a:extLst>
              <a:ext uri="{FF2B5EF4-FFF2-40B4-BE49-F238E27FC236}">
                <a16:creationId xmlns:a16="http://schemas.microsoft.com/office/drawing/2014/main" id="{C22B7B48-B10D-59E6-DE18-C1B0709FCB8F}"/>
              </a:ext>
            </a:extLst>
          </p:cNvPr>
          <p:cNvSpPr txBox="1"/>
          <p:nvPr/>
        </p:nvSpPr>
        <p:spPr>
          <a:xfrm>
            <a:off x="4451419" y="2693040"/>
            <a:ext cx="3145135" cy="1754326"/>
          </a:xfrm>
          <a:prstGeom prst="rect">
            <a:avLst/>
          </a:prstGeom>
          <a:noFill/>
        </p:spPr>
        <p:txBody>
          <a:bodyPr wrap="square" rtlCol="0">
            <a:spAutoFit/>
          </a:bodyPr>
          <a:lstStyle/>
          <a:p>
            <a:r>
              <a:rPr lang="fr-FR" b="1" u="sng" dirty="0">
                <a:solidFill>
                  <a:srgbClr val="C14E37"/>
                </a:solidFill>
                <a:latin typeface="Nunito" panose="00000500000000000000" pitchFamily="2" charset="0"/>
              </a:rPr>
              <a:t>Causes immédiates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Perte d'équilibre de l'agent,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Glissement de l'escabeau,</a:t>
            </a:r>
          </a:p>
          <a:p>
            <a:pPr marL="285750" indent="-285750">
              <a:buFont typeface="Wingdings" panose="05000000000000000000" pitchFamily="2" charset="2"/>
              <a:buChar char="Ø"/>
            </a:pPr>
            <a:r>
              <a:rPr lang="fr-FR" dirty="0">
                <a:solidFill>
                  <a:srgbClr val="494B5C"/>
                </a:solidFill>
                <a:latin typeface="Nunito" panose="00000500000000000000" pitchFamily="2" charset="0"/>
              </a:rPr>
              <a:t>Déport latéral du corps pendant le travail.</a:t>
            </a:r>
          </a:p>
        </p:txBody>
      </p:sp>
      <p:sp>
        <p:nvSpPr>
          <p:cNvPr id="4" name="ZoneTexte 3">
            <a:extLst>
              <a:ext uri="{FF2B5EF4-FFF2-40B4-BE49-F238E27FC236}">
                <a16:creationId xmlns:a16="http://schemas.microsoft.com/office/drawing/2014/main" id="{8A2FF6A6-512C-DCF1-D44F-D31A542740B1}"/>
              </a:ext>
            </a:extLst>
          </p:cNvPr>
          <p:cNvSpPr txBox="1"/>
          <p:nvPr/>
        </p:nvSpPr>
        <p:spPr>
          <a:xfrm>
            <a:off x="7757327" y="1896586"/>
            <a:ext cx="4177567" cy="4801314"/>
          </a:xfrm>
          <a:prstGeom prst="rect">
            <a:avLst/>
          </a:prstGeom>
          <a:noFill/>
        </p:spPr>
        <p:txBody>
          <a:bodyPr wrap="square" rtlCol="0">
            <a:spAutoFit/>
          </a:bodyPr>
          <a:lstStyle/>
          <a:p>
            <a:r>
              <a:rPr lang="fr-FR" b="1" u="sng" dirty="0">
                <a:solidFill>
                  <a:srgbClr val="C14E37"/>
                </a:solidFill>
                <a:latin typeface="Nunito" panose="00000500000000000000" pitchFamily="2" charset="0"/>
              </a:rPr>
              <a:t>Causes profondes :</a:t>
            </a:r>
          </a:p>
          <a:p>
            <a:r>
              <a:rPr lang="fr-FR" b="1" dirty="0">
                <a:solidFill>
                  <a:srgbClr val="494B5C"/>
                </a:solidFill>
                <a:latin typeface="Nunito" panose="00000500000000000000" pitchFamily="2" charset="0"/>
              </a:rPr>
              <a:t>Organisationnelles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Absence de vérification périodique des escabeaux,</a:t>
            </a:r>
          </a:p>
          <a:p>
            <a:pPr marL="285750" indent="-285750">
              <a:buFont typeface="Wingdings" panose="05000000000000000000" pitchFamily="2" charset="2"/>
              <a:buChar char="Ø"/>
            </a:pPr>
            <a:r>
              <a:rPr lang="fr-FR" dirty="0">
                <a:solidFill>
                  <a:srgbClr val="494B5C"/>
                </a:solidFill>
                <a:latin typeface="Nunito" panose="00000500000000000000" pitchFamily="2" charset="0"/>
              </a:rPr>
              <a:t>Absence de procédure spécifique pour les travaux en hauteur,</a:t>
            </a:r>
          </a:p>
          <a:p>
            <a:pPr marL="285750" indent="-285750">
              <a:buFont typeface="Wingdings" panose="05000000000000000000" pitchFamily="2" charset="2"/>
              <a:buChar char="Ø"/>
            </a:pPr>
            <a:r>
              <a:rPr lang="fr-FR" dirty="0">
                <a:solidFill>
                  <a:srgbClr val="494B5C"/>
                </a:solidFill>
                <a:latin typeface="Nunito" panose="00000500000000000000" pitchFamily="2" charset="0"/>
              </a:rPr>
              <a:t>Intervention réalisée seul,</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Manque de coordination avec l'équipe d'entretien ayant lavé le sol, </a:t>
            </a:r>
          </a:p>
          <a:p>
            <a:r>
              <a:rPr lang="fr-FR" b="1" dirty="0">
                <a:solidFill>
                  <a:srgbClr val="494B5C"/>
                </a:solidFill>
                <a:latin typeface="Nunito" panose="00000500000000000000" pitchFamily="2" charset="0"/>
              </a:rPr>
              <a:t>Techniques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Patin antidérapant usé,</a:t>
            </a:r>
          </a:p>
          <a:p>
            <a:pPr marL="285750" indent="-285750">
              <a:buFont typeface="Wingdings" panose="05000000000000000000" pitchFamily="2" charset="2"/>
              <a:buChar char="Ø"/>
            </a:pPr>
            <a:r>
              <a:rPr lang="fr-FR" dirty="0">
                <a:solidFill>
                  <a:srgbClr val="494B5C"/>
                </a:solidFill>
                <a:latin typeface="Nunito" panose="00000500000000000000" pitchFamily="2" charset="0"/>
              </a:rPr>
              <a:t>Sol humide réduisant l'adhérence, </a:t>
            </a:r>
          </a:p>
          <a:p>
            <a:r>
              <a:rPr lang="fr-FR" b="1" dirty="0">
                <a:solidFill>
                  <a:srgbClr val="494B5C"/>
                </a:solidFill>
                <a:latin typeface="Nunito" panose="00000500000000000000" pitchFamily="2" charset="0"/>
              </a:rPr>
              <a:t>Humaines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L'agent a cherché à atteindre le luminaire sans repositionner l'escabeau,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Sous-estimation du risque de chute.</a:t>
            </a:r>
          </a:p>
        </p:txBody>
      </p:sp>
      <p:sp>
        <p:nvSpPr>
          <p:cNvPr id="11" name="ZoneTexte 10">
            <a:extLst>
              <a:ext uri="{FF2B5EF4-FFF2-40B4-BE49-F238E27FC236}">
                <a16:creationId xmlns:a16="http://schemas.microsoft.com/office/drawing/2014/main" id="{D5299FB7-E618-F2E9-A416-E30C49740DDA}"/>
              </a:ext>
            </a:extLst>
          </p:cNvPr>
          <p:cNvSpPr txBox="1"/>
          <p:nvPr/>
        </p:nvSpPr>
        <p:spPr>
          <a:xfrm>
            <a:off x="198373" y="1226091"/>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Analyse des Faits</a:t>
            </a:r>
          </a:p>
          <a:p>
            <a:pPr algn="ctr"/>
            <a:endParaRPr lang="fr-FR" dirty="0">
              <a:solidFill>
                <a:srgbClr val="494B5C"/>
              </a:solidFill>
              <a:latin typeface="Nunito" panose="00000500000000000000" pitchFamily="2" charset="0"/>
            </a:endParaRPr>
          </a:p>
        </p:txBody>
      </p:sp>
      <p:sp>
        <p:nvSpPr>
          <p:cNvPr id="6" name="Espace réservé du numéro de diapositive 5">
            <a:extLst>
              <a:ext uri="{FF2B5EF4-FFF2-40B4-BE49-F238E27FC236}">
                <a16:creationId xmlns:a16="http://schemas.microsoft.com/office/drawing/2014/main" id="{33A4F4AF-3914-401C-B800-BD7FD60842EC}"/>
              </a:ext>
            </a:extLst>
          </p:cNvPr>
          <p:cNvSpPr>
            <a:spLocks noGrp="1"/>
          </p:cNvSpPr>
          <p:nvPr>
            <p:ph type="sldNum" sz="quarter" idx="12"/>
          </p:nvPr>
        </p:nvSpPr>
        <p:spPr/>
        <p:txBody>
          <a:bodyPr/>
          <a:lstStyle/>
          <a:p>
            <a:fld id="{C9DA91FD-F3E1-41C2-91FF-08A6B8769AEB}" type="slidenum">
              <a:rPr lang="fr-FR" smtClean="0"/>
              <a:t>21</a:t>
            </a:fld>
            <a:endParaRPr lang="fr-FR"/>
          </a:p>
        </p:txBody>
      </p:sp>
      <p:pic>
        <p:nvPicPr>
          <p:cNvPr id="7" name="Image 6">
            <a:extLst>
              <a:ext uri="{FF2B5EF4-FFF2-40B4-BE49-F238E27FC236}">
                <a16:creationId xmlns:a16="http://schemas.microsoft.com/office/drawing/2014/main" id="{1CC49840-49E0-04F2-97AD-F69E8D1B1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3386337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04B2A-C866-25DE-CDFB-727223626BD9}"/>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489E9A78-D1C8-2960-0A5C-09FCF720BDCA}"/>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7268DB40-4C9A-8A98-5399-134468B46128}"/>
              </a:ext>
            </a:extLst>
          </p:cNvPr>
          <p:cNvSpPr txBox="1"/>
          <p:nvPr/>
        </p:nvSpPr>
        <p:spPr>
          <a:xfrm>
            <a:off x="528411" y="2480699"/>
            <a:ext cx="3490927" cy="2862322"/>
          </a:xfrm>
          <a:prstGeom prst="rect">
            <a:avLst/>
          </a:prstGeom>
          <a:noFill/>
        </p:spPr>
        <p:txBody>
          <a:bodyPr wrap="square" rtlCol="0">
            <a:spAutoFit/>
          </a:bodyPr>
          <a:lstStyle/>
          <a:p>
            <a:r>
              <a:rPr lang="fr-FR" b="1" u="sng" dirty="0">
                <a:solidFill>
                  <a:srgbClr val="C14E37"/>
                </a:solidFill>
                <a:latin typeface="Nunito" panose="00000500000000000000" pitchFamily="2" charset="0"/>
              </a:rPr>
              <a:t>Mesures immédiates </a:t>
            </a:r>
            <a:r>
              <a:rPr lang="fr-FR" b="1" dirty="0">
                <a:solidFill>
                  <a:srgbClr val="C14E37"/>
                </a:solidFill>
                <a:latin typeface="Nunito" panose="00000500000000000000" pitchFamily="2" charset="0"/>
              </a:rPr>
              <a:t>:</a:t>
            </a:r>
          </a:p>
          <a:p>
            <a:pPr marL="285750" indent="-285750">
              <a:buFont typeface="Wingdings" panose="05000000000000000000" pitchFamily="2" charset="2"/>
              <a:buChar char="Ø"/>
            </a:pPr>
            <a:r>
              <a:rPr lang="fr-FR" dirty="0">
                <a:solidFill>
                  <a:srgbClr val="494B5C"/>
                </a:solidFill>
                <a:latin typeface="Nunito" panose="00000500000000000000" pitchFamily="2" charset="0"/>
              </a:rPr>
              <a:t>Retirer l'escabeau défectueux du service,</a:t>
            </a:r>
          </a:p>
          <a:p>
            <a:pPr marL="285750" indent="-285750">
              <a:buFont typeface="Wingdings" panose="05000000000000000000" pitchFamily="2" charset="2"/>
              <a:buChar char="Ø"/>
            </a:pPr>
            <a:r>
              <a:rPr lang="fr-FR" dirty="0">
                <a:solidFill>
                  <a:srgbClr val="494B5C"/>
                </a:solidFill>
                <a:latin typeface="Nunito" panose="00000500000000000000" pitchFamily="2" charset="0"/>
              </a:rPr>
              <a:t>Vérifier l'ensemble des escabeaux de la collectivité,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Mettre en place un balisage systématique des sols humides</a:t>
            </a:r>
            <a:r>
              <a:rPr lang="fr-FR" dirty="0">
                <a:latin typeface="Nunito" panose="00000500000000000000" pitchFamily="2" charset="0"/>
              </a:rPr>
              <a:t>.</a:t>
            </a:r>
          </a:p>
          <a:p>
            <a:pPr marL="285750" indent="-285750">
              <a:buFont typeface="Wingdings" panose="05000000000000000000" pitchFamily="2" charset="2"/>
              <a:buChar char="Ø"/>
            </a:pPr>
            <a:endParaRPr lang="fr-FR" dirty="0">
              <a:latin typeface="Nunito" panose="00000500000000000000" pitchFamily="2" charset="0"/>
            </a:endParaRPr>
          </a:p>
          <a:p>
            <a:endParaRPr lang="fr-FR" dirty="0"/>
          </a:p>
        </p:txBody>
      </p:sp>
      <p:pic>
        <p:nvPicPr>
          <p:cNvPr id="8" name="Image 7">
            <a:extLst>
              <a:ext uri="{FF2B5EF4-FFF2-40B4-BE49-F238E27FC236}">
                <a16:creationId xmlns:a16="http://schemas.microsoft.com/office/drawing/2014/main" id="{F4309989-E14D-CD58-408D-74B277A5F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FF4E5843-9144-0A92-E6BB-D7D7E0D74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6F46E378-ABE5-9545-BFC2-2D6A4C316E8B}"/>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2" name="ZoneTexte 1">
            <a:extLst>
              <a:ext uri="{FF2B5EF4-FFF2-40B4-BE49-F238E27FC236}">
                <a16:creationId xmlns:a16="http://schemas.microsoft.com/office/drawing/2014/main" id="{77F030D3-724B-96FB-7F83-852D36DBB7A4}"/>
              </a:ext>
            </a:extLst>
          </p:cNvPr>
          <p:cNvSpPr txBox="1"/>
          <p:nvPr/>
        </p:nvSpPr>
        <p:spPr>
          <a:xfrm>
            <a:off x="4165040" y="2480699"/>
            <a:ext cx="3145135" cy="3139321"/>
          </a:xfrm>
          <a:prstGeom prst="rect">
            <a:avLst/>
          </a:prstGeom>
          <a:noFill/>
        </p:spPr>
        <p:txBody>
          <a:bodyPr wrap="square" rtlCol="0">
            <a:spAutoFit/>
          </a:bodyPr>
          <a:lstStyle/>
          <a:p>
            <a:r>
              <a:rPr lang="fr-FR" b="1" u="sng" dirty="0">
                <a:solidFill>
                  <a:srgbClr val="C14E37"/>
                </a:solidFill>
                <a:latin typeface="Nunito" panose="00000500000000000000" pitchFamily="2" charset="0"/>
              </a:rPr>
              <a:t>Mesures à moyen terme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Créer une procédure de travail en hauteur,</a:t>
            </a:r>
          </a:p>
          <a:p>
            <a:pPr marL="285750" indent="-285750">
              <a:buFont typeface="Wingdings" panose="05000000000000000000" pitchFamily="2" charset="2"/>
              <a:buChar char="Ø"/>
            </a:pPr>
            <a:r>
              <a:rPr lang="fr-FR" dirty="0">
                <a:solidFill>
                  <a:srgbClr val="494B5C"/>
                </a:solidFill>
                <a:latin typeface="Nunito" panose="00000500000000000000" pitchFamily="2" charset="0"/>
              </a:rPr>
              <a:t>Mettre en place un registre de contrôle du matériel,</a:t>
            </a:r>
          </a:p>
          <a:p>
            <a:pPr marL="285750" indent="-285750">
              <a:buFont typeface="Wingdings" panose="05000000000000000000" pitchFamily="2" charset="2"/>
              <a:buChar char="Ø"/>
            </a:pPr>
            <a:r>
              <a:rPr lang="fr-FR" dirty="0">
                <a:solidFill>
                  <a:srgbClr val="494B5C"/>
                </a:solidFill>
                <a:latin typeface="Nunito" panose="00000500000000000000" pitchFamily="2" charset="0"/>
              </a:rPr>
              <a:t>Former les agents aux risques de chute,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Prévoir une intervention à deux agents pour certains travaux</a:t>
            </a:r>
            <a:r>
              <a:rPr lang="fr-FR" dirty="0">
                <a:latin typeface="Nunito" panose="00000500000000000000" pitchFamily="2" charset="0"/>
              </a:rPr>
              <a:t>. </a:t>
            </a:r>
          </a:p>
        </p:txBody>
      </p:sp>
      <p:sp>
        <p:nvSpPr>
          <p:cNvPr id="4" name="ZoneTexte 3">
            <a:extLst>
              <a:ext uri="{FF2B5EF4-FFF2-40B4-BE49-F238E27FC236}">
                <a16:creationId xmlns:a16="http://schemas.microsoft.com/office/drawing/2014/main" id="{876D2569-BDC3-B9B7-4333-88469E2C1A71}"/>
              </a:ext>
            </a:extLst>
          </p:cNvPr>
          <p:cNvSpPr txBox="1"/>
          <p:nvPr/>
        </p:nvSpPr>
        <p:spPr>
          <a:xfrm>
            <a:off x="7837714" y="2480699"/>
            <a:ext cx="4177567" cy="2308324"/>
          </a:xfrm>
          <a:prstGeom prst="rect">
            <a:avLst/>
          </a:prstGeom>
          <a:noFill/>
        </p:spPr>
        <p:txBody>
          <a:bodyPr wrap="square" rtlCol="0">
            <a:spAutoFit/>
          </a:bodyPr>
          <a:lstStyle/>
          <a:p>
            <a:r>
              <a:rPr lang="fr-FR" b="1" u="sng" dirty="0">
                <a:solidFill>
                  <a:srgbClr val="C14E37"/>
                </a:solidFill>
                <a:latin typeface="Nunito" panose="00000500000000000000" pitchFamily="2" charset="0"/>
              </a:rPr>
              <a:t>Mesures à long terme :</a:t>
            </a:r>
          </a:p>
          <a:p>
            <a:pPr marL="285750" indent="-285750">
              <a:buFont typeface="Wingdings" panose="05000000000000000000" pitchFamily="2" charset="2"/>
              <a:buChar char="Ø"/>
            </a:pPr>
            <a:r>
              <a:rPr lang="fr-FR" dirty="0">
                <a:solidFill>
                  <a:srgbClr val="494B5C"/>
                </a:solidFill>
                <a:latin typeface="Nunito" panose="00000500000000000000" pitchFamily="2" charset="0"/>
              </a:rPr>
              <a:t>Intégrer le risque de chute dans le Document Unique d'Évaluation des Risques Professionnels (DUERP),</a:t>
            </a:r>
          </a:p>
          <a:p>
            <a:pPr marL="285750" indent="-285750">
              <a:buFont typeface="Wingdings" panose="05000000000000000000" pitchFamily="2" charset="2"/>
              <a:buChar char="Ø"/>
            </a:pPr>
            <a:r>
              <a:rPr lang="fr-FR" dirty="0">
                <a:solidFill>
                  <a:srgbClr val="494B5C"/>
                </a:solidFill>
                <a:latin typeface="Nunito" panose="00000500000000000000" pitchFamily="2" charset="0"/>
              </a:rPr>
              <a:t>Planifier des contrôles périodiques des équipements,</a:t>
            </a:r>
          </a:p>
          <a:p>
            <a:pPr marL="285750" indent="-285750">
              <a:buFont typeface="Wingdings" panose="05000000000000000000" pitchFamily="2" charset="2"/>
              <a:buChar char="Ø"/>
            </a:pPr>
            <a:r>
              <a:rPr lang="fr-FR" dirty="0">
                <a:solidFill>
                  <a:srgbClr val="494B5C"/>
                </a:solidFill>
                <a:latin typeface="Nunito" panose="00000500000000000000" pitchFamily="2" charset="0"/>
              </a:rPr>
              <a:t>Renforcer la culture de prévention au sein des services techniques.</a:t>
            </a:r>
          </a:p>
        </p:txBody>
      </p:sp>
      <p:sp>
        <p:nvSpPr>
          <p:cNvPr id="11" name="ZoneTexte 10">
            <a:extLst>
              <a:ext uri="{FF2B5EF4-FFF2-40B4-BE49-F238E27FC236}">
                <a16:creationId xmlns:a16="http://schemas.microsoft.com/office/drawing/2014/main" id="{0252ECB6-EF71-3E9C-D3A8-EC3AD59EA189}"/>
              </a:ext>
            </a:extLst>
          </p:cNvPr>
          <p:cNvSpPr txBox="1"/>
          <p:nvPr/>
        </p:nvSpPr>
        <p:spPr>
          <a:xfrm>
            <a:off x="178276" y="1185887"/>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Mesures de prévention</a:t>
            </a:r>
          </a:p>
          <a:p>
            <a:pPr algn="ctr"/>
            <a:endParaRPr lang="fr-FR" dirty="0">
              <a:solidFill>
                <a:srgbClr val="494B5C"/>
              </a:solidFill>
              <a:latin typeface="Nunito" panose="00000500000000000000" pitchFamily="2" charset="0"/>
            </a:endParaRPr>
          </a:p>
        </p:txBody>
      </p:sp>
      <p:sp>
        <p:nvSpPr>
          <p:cNvPr id="6" name="Espace réservé du numéro de diapositive 5">
            <a:extLst>
              <a:ext uri="{FF2B5EF4-FFF2-40B4-BE49-F238E27FC236}">
                <a16:creationId xmlns:a16="http://schemas.microsoft.com/office/drawing/2014/main" id="{DF0676A3-9B74-B41D-5789-5A940A18A964}"/>
              </a:ext>
            </a:extLst>
          </p:cNvPr>
          <p:cNvSpPr>
            <a:spLocks noGrp="1"/>
          </p:cNvSpPr>
          <p:nvPr>
            <p:ph type="sldNum" sz="quarter" idx="12"/>
          </p:nvPr>
        </p:nvSpPr>
        <p:spPr/>
        <p:txBody>
          <a:bodyPr/>
          <a:lstStyle/>
          <a:p>
            <a:fld id="{C9DA91FD-F3E1-41C2-91FF-08A6B8769AEB}" type="slidenum">
              <a:rPr lang="fr-FR" smtClean="0"/>
              <a:t>22</a:t>
            </a:fld>
            <a:endParaRPr lang="fr-FR"/>
          </a:p>
        </p:txBody>
      </p:sp>
      <p:pic>
        <p:nvPicPr>
          <p:cNvPr id="7" name="Image 6">
            <a:extLst>
              <a:ext uri="{FF2B5EF4-FFF2-40B4-BE49-F238E27FC236}">
                <a16:creationId xmlns:a16="http://schemas.microsoft.com/office/drawing/2014/main" id="{18D7C158-6A5F-B6D0-CB2C-982FD49789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3058440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53BA-7E59-CBF5-D34B-593082075FF5}"/>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0FD36B95-94F4-9940-44C3-560BA2ED3155}"/>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B6F34EA4-0210-BC91-6437-42820A2D4257}"/>
              </a:ext>
            </a:extLst>
          </p:cNvPr>
          <p:cNvSpPr txBox="1"/>
          <p:nvPr/>
        </p:nvSpPr>
        <p:spPr>
          <a:xfrm>
            <a:off x="528411" y="2480699"/>
            <a:ext cx="10863870" cy="435503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Ø"/>
            </a:pPr>
            <a:r>
              <a:rPr lang="fr-FR" dirty="0">
                <a:solidFill>
                  <a:srgbClr val="494B5C"/>
                </a:solidFill>
                <a:latin typeface="Nunito" panose="00000500000000000000" pitchFamily="2" charset="0"/>
              </a:rPr>
              <a:t>L'analyse de cet accident met en évidence que la </a:t>
            </a:r>
            <a:r>
              <a:rPr lang="fr-FR" b="1" dirty="0">
                <a:solidFill>
                  <a:srgbClr val="494B5C"/>
                </a:solidFill>
                <a:latin typeface="Nunito" panose="00000500000000000000" pitchFamily="2" charset="0"/>
              </a:rPr>
              <a:t>chute de l'agent n'est pas due à une seule cause</a:t>
            </a:r>
            <a:r>
              <a:rPr lang="fr-FR" dirty="0">
                <a:solidFill>
                  <a:srgbClr val="494B5C"/>
                </a:solidFill>
                <a:latin typeface="Nunito" panose="00000500000000000000" pitchFamily="2" charset="0"/>
              </a:rPr>
              <a:t>, mais à la </a:t>
            </a:r>
            <a:r>
              <a:rPr lang="fr-FR" b="1" dirty="0">
                <a:solidFill>
                  <a:srgbClr val="494B5C"/>
                </a:solidFill>
                <a:latin typeface="Nunito" panose="00000500000000000000" pitchFamily="2" charset="0"/>
              </a:rPr>
              <a:t>combinaison de plusieurs facteurs techniques, organisationnels et humains.</a:t>
            </a:r>
          </a:p>
          <a:p>
            <a:pPr marL="285750" indent="-285750" algn="just">
              <a:spcAft>
                <a:spcPts val="600"/>
              </a:spcAft>
              <a:buFont typeface="Wingdings" panose="05000000000000000000" pitchFamily="2" charset="2"/>
              <a:buChar char="Ø"/>
            </a:pPr>
            <a:r>
              <a:rPr lang="fr-FR" dirty="0">
                <a:solidFill>
                  <a:srgbClr val="494B5C"/>
                </a:solidFill>
                <a:latin typeface="Nunito" panose="00000500000000000000" pitchFamily="2" charset="0"/>
              </a:rPr>
              <a:t>L'accident est survenu à la suite du </a:t>
            </a:r>
            <a:r>
              <a:rPr lang="fr-FR" b="1" dirty="0">
                <a:solidFill>
                  <a:srgbClr val="494B5C"/>
                </a:solidFill>
                <a:latin typeface="Nunito" panose="00000500000000000000" pitchFamily="2" charset="0"/>
              </a:rPr>
              <a:t>glissement d'un escabeau </a:t>
            </a:r>
            <a:r>
              <a:rPr lang="fr-FR" dirty="0">
                <a:solidFill>
                  <a:srgbClr val="494B5C"/>
                </a:solidFill>
                <a:latin typeface="Nunito" panose="00000500000000000000" pitchFamily="2" charset="0"/>
              </a:rPr>
              <a:t>utilisé sur un </a:t>
            </a:r>
            <a:r>
              <a:rPr lang="fr-FR" b="1" dirty="0">
                <a:solidFill>
                  <a:srgbClr val="494B5C"/>
                </a:solidFill>
                <a:latin typeface="Nunito" panose="00000500000000000000" pitchFamily="2" charset="0"/>
              </a:rPr>
              <a:t>sol humide </a:t>
            </a:r>
            <a:r>
              <a:rPr lang="fr-FR" dirty="0">
                <a:solidFill>
                  <a:srgbClr val="494B5C"/>
                </a:solidFill>
                <a:latin typeface="Nunito" panose="00000500000000000000" pitchFamily="2" charset="0"/>
              </a:rPr>
              <a:t>et de la perte d'équilibre de l'agent lors de son intervention en hauteur. </a:t>
            </a:r>
            <a:r>
              <a:rPr lang="fr-FR" b="1" dirty="0">
                <a:solidFill>
                  <a:srgbClr val="494B5C"/>
                </a:solidFill>
                <a:latin typeface="Nunito" panose="00000500000000000000" pitchFamily="2" charset="0"/>
              </a:rPr>
              <a:t>L'absence de contrôle périodique du matériel, le manque de balisage de la zone de travail </a:t>
            </a:r>
            <a:r>
              <a:rPr lang="fr-FR" dirty="0">
                <a:solidFill>
                  <a:srgbClr val="494B5C"/>
                </a:solidFill>
                <a:latin typeface="Nunito" panose="00000500000000000000" pitchFamily="2" charset="0"/>
              </a:rPr>
              <a:t>ainsi que </a:t>
            </a:r>
            <a:r>
              <a:rPr lang="fr-FR" b="1" dirty="0">
                <a:solidFill>
                  <a:srgbClr val="494B5C"/>
                </a:solidFill>
                <a:latin typeface="Nunito" panose="00000500000000000000" pitchFamily="2" charset="0"/>
              </a:rPr>
              <a:t>l'absence de procédure spécifique pour les travaux en hauteur</a:t>
            </a:r>
            <a:r>
              <a:rPr lang="fr-FR" dirty="0">
                <a:solidFill>
                  <a:srgbClr val="494B5C"/>
                </a:solidFill>
                <a:latin typeface="Nunito" panose="00000500000000000000" pitchFamily="2" charset="0"/>
              </a:rPr>
              <a:t> ont contribué à la survenue de l'événement.</a:t>
            </a:r>
          </a:p>
          <a:p>
            <a:pPr marL="285750" indent="-285750" algn="just">
              <a:spcAft>
                <a:spcPts val="600"/>
              </a:spcAft>
              <a:buFont typeface="Wingdings" panose="05000000000000000000" pitchFamily="2" charset="2"/>
              <a:buChar char="Ø"/>
            </a:pPr>
            <a:r>
              <a:rPr lang="fr-FR" dirty="0">
                <a:solidFill>
                  <a:srgbClr val="494B5C"/>
                </a:solidFill>
                <a:latin typeface="Nunito" panose="00000500000000000000" pitchFamily="2" charset="0"/>
              </a:rPr>
              <a:t>Cette analyse montre que </a:t>
            </a:r>
            <a:r>
              <a:rPr lang="fr-FR" b="1" dirty="0">
                <a:solidFill>
                  <a:srgbClr val="494B5C"/>
                </a:solidFill>
                <a:latin typeface="Nunito" panose="00000500000000000000" pitchFamily="2" charset="0"/>
              </a:rPr>
              <a:t>des mesures de prévention adaptées auraient pu éviter l'accident</a:t>
            </a:r>
            <a:r>
              <a:rPr lang="fr-FR" dirty="0">
                <a:solidFill>
                  <a:srgbClr val="494B5C"/>
                </a:solidFill>
                <a:latin typeface="Nunito" panose="00000500000000000000" pitchFamily="2" charset="0"/>
              </a:rPr>
              <a:t>. Il apparaît donc nécessaire de renforcer la </a:t>
            </a:r>
            <a:r>
              <a:rPr lang="fr-FR" b="1" dirty="0">
                <a:solidFill>
                  <a:srgbClr val="494B5C"/>
                </a:solidFill>
                <a:latin typeface="Nunito" panose="00000500000000000000" pitchFamily="2" charset="0"/>
              </a:rPr>
              <a:t>vérification des équipements</a:t>
            </a:r>
            <a:r>
              <a:rPr lang="fr-FR" dirty="0">
                <a:solidFill>
                  <a:srgbClr val="494B5C"/>
                </a:solidFill>
                <a:latin typeface="Nunito" panose="00000500000000000000" pitchFamily="2" charset="0"/>
              </a:rPr>
              <a:t>, d'améliorer </a:t>
            </a:r>
            <a:r>
              <a:rPr lang="fr-FR" b="1" dirty="0">
                <a:solidFill>
                  <a:srgbClr val="494B5C"/>
                </a:solidFill>
                <a:latin typeface="Nunito" panose="00000500000000000000" pitchFamily="2" charset="0"/>
              </a:rPr>
              <a:t>l'organisation des interventions</a:t>
            </a:r>
            <a:r>
              <a:rPr lang="fr-FR" dirty="0">
                <a:solidFill>
                  <a:srgbClr val="494B5C"/>
                </a:solidFill>
                <a:latin typeface="Nunito" panose="00000500000000000000" pitchFamily="2" charset="0"/>
              </a:rPr>
              <a:t>, de mettre en place un </a:t>
            </a:r>
            <a:r>
              <a:rPr lang="fr-FR" b="1" dirty="0">
                <a:solidFill>
                  <a:srgbClr val="494B5C"/>
                </a:solidFill>
                <a:latin typeface="Nunito" panose="00000500000000000000" pitchFamily="2" charset="0"/>
              </a:rPr>
              <a:t>balisage systématique des zones à risque </a:t>
            </a:r>
            <a:r>
              <a:rPr lang="fr-FR" dirty="0">
                <a:solidFill>
                  <a:srgbClr val="494B5C"/>
                </a:solidFill>
                <a:latin typeface="Nunito" panose="00000500000000000000" pitchFamily="2" charset="0"/>
              </a:rPr>
              <a:t>et de </a:t>
            </a:r>
            <a:r>
              <a:rPr lang="fr-FR" b="1" dirty="0">
                <a:solidFill>
                  <a:srgbClr val="494B5C"/>
                </a:solidFill>
                <a:latin typeface="Nunito" panose="00000500000000000000" pitchFamily="2" charset="0"/>
              </a:rPr>
              <a:t>sensibiliser les agents aux bonnes pratiques de travail en hauteur.</a:t>
            </a:r>
          </a:p>
          <a:p>
            <a:pPr marL="285750" indent="-285750" algn="just">
              <a:spcAft>
                <a:spcPts val="600"/>
              </a:spcAft>
              <a:buFont typeface="Wingdings" panose="05000000000000000000" pitchFamily="2" charset="2"/>
              <a:buChar char="Ø"/>
            </a:pPr>
            <a:r>
              <a:rPr lang="fr-FR" dirty="0">
                <a:solidFill>
                  <a:srgbClr val="494B5C"/>
                </a:solidFill>
                <a:latin typeface="Nunito" panose="00000500000000000000" pitchFamily="2" charset="0"/>
              </a:rPr>
              <a:t>La mise en œuvre de ces actions permettra de réduire significativement le risque de récidive et d'améliorer la sécurité des agents dans l'exercice de leurs missions au sein de la collectivité.</a:t>
            </a:r>
          </a:p>
          <a:p>
            <a:pPr marL="285750" indent="-285750" algn="just">
              <a:spcAft>
                <a:spcPts val="600"/>
              </a:spcAft>
              <a:buFont typeface="Wingdings" panose="05000000000000000000" pitchFamily="2" charset="2"/>
              <a:buChar char="Ø"/>
            </a:pPr>
            <a:endParaRPr lang="fr-FR" dirty="0">
              <a:solidFill>
                <a:srgbClr val="494B5C"/>
              </a:solidFill>
              <a:latin typeface="Nunito" panose="00000500000000000000" pitchFamily="2" charset="0"/>
            </a:endParaRPr>
          </a:p>
          <a:p>
            <a:endParaRPr lang="fr-FR" dirty="0"/>
          </a:p>
        </p:txBody>
      </p:sp>
      <p:pic>
        <p:nvPicPr>
          <p:cNvPr id="8" name="Image 7">
            <a:extLst>
              <a:ext uri="{FF2B5EF4-FFF2-40B4-BE49-F238E27FC236}">
                <a16:creationId xmlns:a16="http://schemas.microsoft.com/office/drawing/2014/main" id="{07D99566-5B38-B9BB-C111-C9E8DC776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88561257-AB86-2707-A498-B2B637174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375B04E0-9C82-6702-F87A-EBC88E987DC0}"/>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L’analyse d’un accident du travail</a:t>
            </a:r>
            <a:r>
              <a:rPr lang="fr-FR" sz="4000" b="1" dirty="0">
                <a:solidFill>
                  <a:srgbClr val="EFB802"/>
                </a:solidFill>
              </a:rPr>
              <a:t> </a:t>
            </a:r>
          </a:p>
        </p:txBody>
      </p:sp>
      <p:sp>
        <p:nvSpPr>
          <p:cNvPr id="11" name="ZoneTexte 10">
            <a:extLst>
              <a:ext uri="{FF2B5EF4-FFF2-40B4-BE49-F238E27FC236}">
                <a16:creationId xmlns:a16="http://schemas.microsoft.com/office/drawing/2014/main" id="{B14EA015-A570-2E92-9F87-9AAC8C06F1EF}"/>
              </a:ext>
            </a:extLst>
          </p:cNvPr>
          <p:cNvSpPr txBox="1"/>
          <p:nvPr/>
        </p:nvSpPr>
        <p:spPr>
          <a:xfrm>
            <a:off x="178276" y="1185887"/>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Conclusion de l’analyse</a:t>
            </a:r>
          </a:p>
          <a:p>
            <a:pPr algn="ctr"/>
            <a:endParaRPr lang="fr-FR" dirty="0">
              <a:solidFill>
                <a:srgbClr val="494B5C"/>
              </a:solidFill>
              <a:latin typeface="Nunito" panose="00000500000000000000" pitchFamily="2" charset="0"/>
            </a:endParaRPr>
          </a:p>
        </p:txBody>
      </p:sp>
      <p:sp>
        <p:nvSpPr>
          <p:cNvPr id="3" name="Espace réservé du numéro de diapositive 2">
            <a:extLst>
              <a:ext uri="{FF2B5EF4-FFF2-40B4-BE49-F238E27FC236}">
                <a16:creationId xmlns:a16="http://schemas.microsoft.com/office/drawing/2014/main" id="{484BA8A5-CF61-410F-6A33-4D120C78C9BB}"/>
              </a:ext>
            </a:extLst>
          </p:cNvPr>
          <p:cNvSpPr>
            <a:spLocks noGrp="1"/>
          </p:cNvSpPr>
          <p:nvPr>
            <p:ph type="sldNum" sz="quarter" idx="12"/>
          </p:nvPr>
        </p:nvSpPr>
        <p:spPr/>
        <p:txBody>
          <a:bodyPr/>
          <a:lstStyle/>
          <a:p>
            <a:fld id="{C9DA91FD-F3E1-41C2-91FF-08A6B8769AEB}" type="slidenum">
              <a:rPr lang="fr-FR" smtClean="0"/>
              <a:t>23</a:t>
            </a:fld>
            <a:endParaRPr lang="fr-FR" dirty="0"/>
          </a:p>
        </p:txBody>
      </p:sp>
      <p:pic>
        <p:nvPicPr>
          <p:cNvPr id="4" name="Image 3">
            <a:extLst>
              <a:ext uri="{FF2B5EF4-FFF2-40B4-BE49-F238E27FC236}">
                <a16:creationId xmlns:a16="http://schemas.microsoft.com/office/drawing/2014/main" id="{868E8597-9B35-3DD4-312A-7ED92961C4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425964989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1412-71DC-F09F-F53C-72F54F486502}"/>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2D94F81E-8103-3781-EF34-9394893362D1}"/>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45D68317-FB6D-B628-63E0-620DB134FF76}"/>
              </a:ext>
            </a:extLst>
          </p:cNvPr>
          <p:cNvSpPr txBox="1"/>
          <p:nvPr/>
        </p:nvSpPr>
        <p:spPr>
          <a:xfrm>
            <a:off x="482045" y="4537205"/>
            <a:ext cx="10863870" cy="1477328"/>
          </a:xfrm>
          <a:prstGeom prst="rect">
            <a:avLst/>
          </a:prstGeom>
          <a:noFill/>
        </p:spPr>
        <p:txBody>
          <a:bodyPr wrap="square" rtlCol="0">
            <a:spAutoFit/>
          </a:bodyPr>
          <a:lstStyle/>
          <a:p>
            <a:r>
              <a:rPr lang="fr-FR" dirty="0">
                <a:solidFill>
                  <a:srgbClr val="494B5C"/>
                </a:solidFill>
              </a:rPr>
              <a:t>				    Fiche des « </a:t>
            </a:r>
            <a:r>
              <a:rPr lang="fr-FR" dirty="0">
                <a:solidFill>
                  <a:srgbClr val="494B5C"/>
                </a:solidFill>
                <a:latin typeface="Nunito" panose="00000500000000000000" pitchFamily="2" charset="0"/>
              </a:rPr>
              <a:t>Analyses des AT »</a:t>
            </a:r>
          </a:p>
          <a:p>
            <a:r>
              <a:rPr lang="fr-FR" dirty="0">
                <a:solidFill>
                  <a:srgbClr val="494B5C"/>
                </a:solidFill>
              </a:rPr>
              <a:t>				</a:t>
            </a:r>
            <a:r>
              <a:rPr lang="fr-FR" dirty="0">
                <a:solidFill>
                  <a:srgbClr val="494B5C"/>
                </a:solidFill>
                <a:latin typeface="Nunito" panose="00000500000000000000" pitchFamily="2" charset="0"/>
              </a:rPr>
              <a:t>Modèle de tableau de suivi des AT</a:t>
            </a:r>
          </a:p>
          <a:p>
            <a:r>
              <a:rPr lang="fr-FR" dirty="0">
                <a:solidFill>
                  <a:srgbClr val="494B5C"/>
                </a:solidFill>
                <a:latin typeface="Nunito" panose="00000500000000000000" pitchFamily="2" charset="0"/>
              </a:rPr>
              <a:t>	</a:t>
            </a:r>
            <a:r>
              <a:rPr lang="fr-FR" dirty="0">
                <a:solidFill>
                  <a:srgbClr val="494B5C"/>
                </a:solidFill>
                <a:latin typeface="Nunito" panose="00000500000000000000" pitchFamily="2" charset="0"/>
                <a:hlinkClick r:id="rId3"/>
              </a:rPr>
              <a:t>https://www.inrs.fr/demarche/analyse-accidents-travail/ce-qu-il-faut-retenir.html</a:t>
            </a:r>
            <a:endParaRPr lang="fr-FR" dirty="0">
              <a:solidFill>
                <a:srgbClr val="494B5C"/>
              </a:solidFill>
              <a:latin typeface="Nunito" panose="00000500000000000000" pitchFamily="2" charset="0"/>
            </a:endParaRPr>
          </a:p>
          <a:p>
            <a:r>
              <a:rPr lang="fr-FR" dirty="0"/>
              <a:t>			</a:t>
            </a:r>
            <a:r>
              <a:rPr lang="fr-FR" dirty="0">
                <a:latin typeface="Nunito" panose="00000500000000000000" pitchFamily="2" charset="0"/>
                <a:hlinkClick r:id="rId4"/>
              </a:rPr>
              <a:t>https://www.inrs.fr/media.html?refINRS=outil82</a:t>
            </a:r>
            <a:endParaRPr lang="fr-FR" dirty="0">
              <a:latin typeface="Nunito" panose="00000500000000000000" pitchFamily="2" charset="0"/>
            </a:endParaRPr>
          </a:p>
          <a:p>
            <a:endParaRPr lang="fr-FR" dirty="0">
              <a:latin typeface="Nunito" panose="00000500000000000000" pitchFamily="2" charset="0"/>
            </a:endParaRPr>
          </a:p>
        </p:txBody>
      </p:sp>
      <p:pic>
        <p:nvPicPr>
          <p:cNvPr id="8" name="Image 7">
            <a:extLst>
              <a:ext uri="{FF2B5EF4-FFF2-40B4-BE49-F238E27FC236}">
                <a16:creationId xmlns:a16="http://schemas.microsoft.com/office/drawing/2014/main" id="{FF04B8FF-781B-0F23-7806-ABDB4C3E1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5FA2CE06-957C-019A-024D-D0499C32F9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F133DE9D-66CB-4323-502E-C8EE3120BB48}"/>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Pour aller plus loin</a:t>
            </a:r>
            <a:endParaRPr lang="fr-FR" sz="4000" b="1" dirty="0">
              <a:solidFill>
                <a:srgbClr val="EFB802"/>
              </a:solidFill>
            </a:endParaRPr>
          </a:p>
        </p:txBody>
      </p:sp>
      <p:sp>
        <p:nvSpPr>
          <p:cNvPr id="11" name="ZoneTexte 10">
            <a:extLst>
              <a:ext uri="{FF2B5EF4-FFF2-40B4-BE49-F238E27FC236}">
                <a16:creationId xmlns:a16="http://schemas.microsoft.com/office/drawing/2014/main" id="{ED8E8143-C429-1E56-F037-CFE2629812BE}"/>
              </a:ext>
            </a:extLst>
          </p:cNvPr>
          <p:cNvSpPr txBox="1"/>
          <p:nvPr/>
        </p:nvSpPr>
        <p:spPr>
          <a:xfrm>
            <a:off x="178276" y="3676590"/>
            <a:ext cx="11651226" cy="1015663"/>
          </a:xfrm>
          <a:prstGeom prst="rect">
            <a:avLst/>
          </a:prstGeom>
          <a:noFill/>
        </p:spPr>
        <p:txBody>
          <a:bodyPr wrap="square" rtlCol="0">
            <a:spAutoFit/>
          </a:bodyPr>
          <a:lstStyle/>
          <a:p>
            <a:pPr algn="just"/>
            <a:endParaRPr lang="fr-FR" sz="2400" b="1" dirty="0">
              <a:solidFill>
                <a:srgbClr val="494B5C"/>
              </a:solidFill>
              <a:latin typeface="Nunito" panose="00000500000000000000" pitchFamily="2" charset="0"/>
            </a:endParaRPr>
          </a:p>
          <a:p>
            <a:pPr algn="ctr"/>
            <a:r>
              <a:rPr lang="fr-FR" b="1" u="sng" dirty="0">
                <a:solidFill>
                  <a:srgbClr val="494B5C"/>
                </a:solidFill>
                <a:latin typeface="Nunito" panose="00000500000000000000" pitchFamily="2" charset="0"/>
              </a:rPr>
              <a:t>Les annexes &amp; sources</a:t>
            </a:r>
          </a:p>
          <a:p>
            <a:pPr algn="ctr"/>
            <a:endParaRPr lang="fr-FR" dirty="0">
              <a:solidFill>
                <a:srgbClr val="494B5C"/>
              </a:solidFill>
              <a:latin typeface="Nunito" panose="00000500000000000000" pitchFamily="2" charset="0"/>
            </a:endParaRPr>
          </a:p>
        </p:txBody>
      </p:sp>
      <p:sp>
        <p:nvSpPr>
          <p:cNvPr id="3" name="Espace réservé du numéro de diapositive 2">
            <a:extLst>
              <a:ext uri="{FF2B5EF4-FFF2-40B4-BE49-F238E27FC236}">
                <a16:creationId xmlns:a16="http://schemas.microsoft.com/office/drawing/2014/main" id="{5F0195B0-9130-72A8-77E0-AEAF714464C3}"/>
              </a:ext>
            </a:extLst>
          </p:cNvPr>
          <p:cNvSpPr>
            <a:spLocks noGrp="1"/>
          </p:cNvSpPr>
          <p:nvPr>
            <p:ph type="sldNum" sz="quarter" idx="12"/>
          </p:nvPr>
        </p:nvSpPr>
        <p:spPr/>
        <p:txBody>
          <a:bodyPr/>
          <a:lstStyle/>
          <a:p>
            <a:fld id="{C9DA91FD-F3E1-41C2-91FF-08A6B8769AEB}" type="slidenum">
              <a:rPr lang="fr-FR" smtClean="0"/>
              <a:t>24</a:t>
            </a:fld>
            <a:endParaRPr lang="fr-FR"/>
          </a:p>
        </p:txBody>
      </p:sp>
      <p:sp>
        <p:nvSpPr>
          <p:cNvPr id="2" name="ZoneTexte 1">
            <a:extLst>
              <a:ext uri="{FF2B5EF4-FFF2-40B4-BE49-F238E27FC236}">
                <a16:creationId xmlns:a16="http://schemas.microsoft.com/office/drawing/2014/main" id="{6E2BA33E-9456-A071-2DEE-EC4515E4724B}"/>
              </a:ext>
            </a:extLst>
          </p:cNvPr>
          <p:cNvSpPr txBox="1"/>
          <p:nvPr/>
        </p:nvSpPr>
        <p:spPr>
          <a:xfrm>
            <a:off x="362498" y="1858497"/>
            <a:ext cx="11233966" cy="1846659"/>
          </a:xfrm>
          <a:prstGeom prst="rect">
            <a:avLst/>
          </a:prstGeom>
          <a:noFill/>
        </p:spPr>
        <p:txBody>
          <a:bodyPr wrap="square" rtlCol="0">
            <a:spAutoFit/>
          </a:bodyPr>
          <a:lstStyle/>
          <a:p>
            <a:pPr algn="just"/>
            <a:r>
              <a:rPr lang="fr-FR" dirty="0">
                <a:solidFill>
                  <a:srgbClr val="494B5C"/>
                </a:solidFill>
                <a:latin typeface="Nunito" panose="00000500000000000000" pitchFamily="2" charset="0"/>
              </a:rPr>
              <a:t>Les retours d’expériences internationaux montrent qu’une organisation qui analyse systématiquement ses accidents, incidents et presqu’accidents, puis met en œuvre les actions correctives associées, peut espérer réduire sa sinistralité de l’ordre de 20 à 40 % à moyen terme par rapport à une organisation qui se limite à la gestion administrative des déclarations. »</a:t>
            </a:r>
          </a:p>
          <a:p>
            <a:endParaRPr lang="fr-FR" sz="1400" dirty="0">
              <a:solidFill>
                <a:srgbClr val="494B5C"/>
              </a:solidFill>
              <a:latin typeface="Nunito" panose="00000500000000000000" pitchFamily="2" charset="0"/>
            </a:endParaRPr>
          </a:p>
          <a:p>
            <a:r>
              <a:rPr lang="fr-FR" sz="1400" u="sng" dirty="0">
                <a:solidFill>
                  <a:srgbClr val="494B5C"/>
                </a:solidFill>
                <a:latin typeface="Nunito" panose="00000500000000000000" pitchFamily="2" charset="0"/>
              </a:rPr>
              <a:t>Sources </a:t>
            </a:r>
            <a:r>
              <a:rPr lang="fr-FR" sz="1400" dirty="0">
                <a:solidFill>
                  <a:srgbClr val="494B5C"/>
                </a:solidFill>
                <a:latin typeface="Nunito" panose="00000500000000000000" pitchFamily="2" charset="0"/>
              </a:rPr>
              <a:t>:  </a:t>
            </a:r>
            <a:r>
              <a:rPr lang="fr-FR" sz="1400" i="1" dirty="0" err="1">
                <a:solidFill>
                  <a:srgbClr val="494B5C"/>
                </a:solidFill>
                <a:latin typeface="Nunito" panose="00000500000000000000" pitchFamily="2" charset="0"/>
              </a:rPr>
              <a:t>Recommended</a:t>
            </a:r>
            <a:r>
              <a:rPr lang="fr-FR" sz="1400" i="1" dirty="0">
                <a:solidFill>
                  <a:srgbClr val="494B5C"/>
                </a:solidFill>
                <a:latin typeface="Nunito" panose="00000500000000000000" pitchFamily="2" charset="0"/>
              </a:rPr>
              <a:t> Practices for </a:t>
            </a:r>
            <a:r>
              <a:rPr lang="fr-FR" sz="1400" i="1" dirty="0" err="1">
                <a:solidFill>
                  <a:srgbClr val="494B5C"/>
                </a:solidFill>
                <a:latin typeface="Nunito" panose="00000500000000000000" pitchFamily="2" charset="0"/>
              </a:rPr>
              <a:t>Safety</a:t>
            </a:r>
            <a:r>
              <a:rPr lang="fr-FR" sz="1400" i="1" dirty="0">
                <a:solidFill>
                  <a:srgbClr val="494B5C"/>
                </a:solidFill>
                <a:latin typeface="Nunito" panose="00000500000000000000" pitchFamily="2" charset="0"/>
              </a:rPr>
              <a:t> and Health Programs</a:t>
            </a:r>
            <a:r>
              <a:rPr lang="fr-FR" sz="1400" dirty="0">
                <a:solidFill>
                  <a:srgbClr val="494B5C"/>
                </a:solidFill>
                <a:latin typeface="Nunito" panose="00000500000000000000" pitchFamily="2" charset="0"/>
              </a:rPr>
              <a:t> – OSHA</a:t>
            </a:r>
          </a:p>
          <a:p>
            <a:r>
              <a:rPr lang="fr-FR" sz="1400" dirty="0">
                <a:solidFill>
                  <a:srgbClr val="494B5C"/>
                </a:solidFill>
                <a:latin typeface="Nunito" panose="00000500000000000000" pitchFamily="2" charset="0"/>
              </a:rPr>
              <a:t>                 </a:t>
            </a:r>
            <a:r>
              <a:rPr lang="fr-FR" sz="1400" i="1" dirty="0">
                <a:solidFill>
                  <a:srgbClr val="494B5C"/>
                </a:solidFill>
                <a:latin typeface="Nunito" panose="00000500000000000000" pitchFamily="2" charset="0"/>
              </a:rPr>
              <a:t>A </a:t>
            </a:r>
            <a:r>
              <a:rPr lang="fr-FR" sz="1400" i="1" dirty="0" err="1">
                <a:solidFill>
                  <a:srgbClr val="494B5C"/>
                </a:solidFill>
                <a:latin typeface="Nunito" panose="00000500000000000000" pitchFamily="2" charset="0"/>
              </a:rPr>
              <a:t>Systematic</a:t>
            </a:r>
            <a:r>
              <a:rPr lang="fr-FR" sz="1400" i="1" dirty="0">
                <a:solidFill>
                  <a:srgbClr val="494B5C"/>
                </a:solidFill>
                <a:latin typeface="Nunito" panose="00000500000000000000" pitchFamily="2" charset="0"/>
              </a:rPr>
              <a:t> </a:t>
            </a:r>
            <a:r>
              <a:rPr lang="fr-FR" sz="1400" i="1" dirty="0" err="1">
                <a:solidFill>
                  <a:srgbClr val="494B5C"/>
                </a:solidFill>
                <a:latin typeface="Nunito" panose="00000500000000000000" pitchFamily="2" charset="0"/>
              </a:rPr>
              <a:t>Review</a:t>
            </a:r>
            <a:r>
              <a:rPr lang="fr-FR" sz="1400" i="1" dirty="0">
                <a:solidFill>
                  <a:srgbClr val="494B5C"/>
                </a:solidFill>
                <a:latin typeface="Nunito" panose="00000500000000000000" pitchFamily="2" charset="0"/>
              </a:rPr>
              <a:t> of the </a:t>
            </a:r>
            <a:r>
              <a:rPr lang="fr-FR" sz="1400" i="1" dirty="0" err="1">
                <a:solidFill>
                  <a:srgbClr val="494B5C"/>
                </a:solidFill>
                <a:latin typeface="Nunito" panose="00000500000000000000" pitchFamily="2" charset="0"/>
              </a:rPr>
              <a:t>Effectiveness</a:t>
            </a:r>
            <a:r>
              <a:rPr lang="fr-FR" sz="1400" i="1" dirty="0">
                <a:solidFill>
                  <a:srgbClr val="494B5C"/>
                </a:solidFill>
                <a:latin typeface="Nunito" panose="00000500000000000000" pitchFamily="2" charset="0"/>
              </a:rPr>
              <a:t> of </a:t>
            </a:r>
            <a:r>
              <a:rPr lang="fr-FR" sz="1400" i="1" dirty="0" err="1">
                <a:solidFill>
                  <a:srgbClr val="494B5C"/>
                </a:solidFill>
                <a:latin typeface="Nunito" panose="00000500000000000000" pitchFamily="2" charset="0"/>
              </a:rPr>
              <a:t>Occupational</a:t>
            </a:r>
            <a:r>
              <a:rPr lang="fr-FR" sz="1400" i="1" dirty="0">
                <a:solidFill>
                  <a:srgbClr val="494B5C"/>
                </a:solidFill>
                <a:latin typeface="Nunito" panose="00000500000000000000" pitchFamily="2" charset="0"/>
              </a:rPr>
              <a:t> Health and </a:t>
            </a:r>
            <a:r>
              <a:rPr lang="fr-FR" sz="1400" i="1" dirty="0" err="1">
                <a:solidFill>
                  <a:srgbClr val="494B5C"/>
                </a:solidFill>
                <a:latin typeface="Nunito" panose="00000500000000000000" pitchFamily="2" charset="0"/>
              </a:rPr>
              <a:t>Safety</a:t>
            </a:r>
            <a:r>
              <a:rPr lang="fr-FR" sz="1400" i="1" dirty="0">
                <a:solidFill>
                  <a:srgbClr val="494B5C"/>
                </a:solidFill>
                <a:latin typeface="Nunito" panose="00000500000000000000" pitchFamily="2" charset="0"/>
              </a:rPr>
              <a:t> Interventions</a:t>
            </a:r>
            <a:r>
              <a:rPr lang="fr-FR" sz="1400" dirty="0">
                <a:solidFill>
                  <a:srgbClr val="494B5C"/>
                </a:solidFill>
                <a:latin typeface="Nunito" panose="00000500000000000000" pitchFamily="2" charset="0"/>
              </a:rPr>
              <a:t> – PMC (2022)</a:t>
            </a:r>
          </a:p>
        </p:txBody>
      </p:sp>
      <p:sp>
        <p:nvSpPr>
          <p:cNvPr id="4" name="ZoneTexte 3">
            <a:extLst>
              <a:ext uri="{FF2B5EF4-FFF2-40B4-BE49-F238E27FC236}">
                <a16:creationId xmlns:a16="http://schemas.microsoft.com/office/drawing/2014/main" id="{2E0400C3-DA2A-0BC8-7782-FDAF203C3BB2}"/>
              </a:ext>
            </a:extLst>
          </p:cNvPr>
          <p:cNvSpPr txBox="1"/>
          <p:nvPr/>
        </p:nvSpPr>
        <p:spPr>
          <a:xfrm>
            <a:off x="5289591" y="1444993"/>
            <a:ext cx="1428596" cy="369332"/>
          </a:xfrm>
          <a:prstGeom prst="rect">
            <a:avLst/>
          </a:prstGeom>
          <a:noFill/>
        </p:spPr>
        <p:txBody>
          <a:bodyPr wrap="none" rtlCol="0">
            <a:spAutoFit/>
          </a:bodyPr>
          <a:lstStyle/>
          <a:p>
            <a:r>
              <a:rPr lang="fr-FR" b="1" u="sng" dirty="0">
                <a:solidFill>
                  <a:srgbClr val="494B5C"/>
                </a:solidFill>
                <a:latin typeface="Nunito" panose="00000500000000000000" pitchFamily="2" charset="0"/>
              </a:rPr>
              <a:t>Conclusion :</a:t>
            </a:r>
          </a:p>
        </p:txBody>
      </p:sp>
      <p:pic>
        <p:nvPicPr>
          <p:cNvPr id="5" name="Image 4">
            <a:extLst>
              <a:ext uri="{FF2B5EF4-FFF2-40B4-BE49-F238E27FC236}">
                <a16:creationId xmlns:a16="http://schemas.microsoft.com/office/drawing/2014/main" id="{546D3E2D-F8DB-618A-E1A9-80AF789E5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460" y="-14478"/>
            <a:ext cx="4873665" cy="6858000"/>
          </a:xfrm>
          <a:prstGeom prst="rect">
            <a:avLst/>
          </a:prstGeom>
        </p:spPr>
      </p:pic>
    </p:spTree>
    <p:extLst>
      <p:ext uri="{BB962C8B-B14F-4D97-AF65-F5344CB8AC3E}">
        <p14:creationId xmlns:p14="http://schemas.microsoft.com/office/powerpoint/2010/main" val="278092833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FB63-BCC7-B19D-6A2A-7EB998ADBB43}"/>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F769666A-DF60-9C39-C6FB-70C961696DCD}"/>
              </a:ext>
            </a:extLst>
          </p:cNvPr>
          <p:cNvPicPr>
            <a:picLocks noChangeAspect="1"/>
          </p:cNvPicPr>
          <p:nvPr/>
        </p:nvPicPr>
        <p:blipFill>
          <a:blip r:embed="rId2"/>
          <a:stretch>
            <a:fillRect/>
          </a:stretch>
        </p:blipFill>
        <p:spPr>
          <a:xfrm>
            <a:off x="0" y="0"/>
            <a:ext cx="4882551" cy="6873386"/>
          </a:xfrm>
          <a:prstGeom prst="rect">
            <a:avLst/>
          </a:prstGeom>
        </p:spPr>
      </p:pic>
      <p:pic>
        <p:nvPicPr>
          <p:cNvPr id="12" name="Image 11">
            <a:extLst>
              <a:ext uri="{FF2B5EF4-FFF2-40B4-BE49-F238E27FC236}">
                <a16:creationId xmlns:a16="http://schemas.microsoft.com/office/drawing/2014/main" id="{31F77024-934C-A2F7-3653-1724E8B81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0" y="610048"/>
            <a:ext cx="4029396" cy="3708396"/>
          </a:xfrm>
          <a:prstGeom prst="rect">
            <a:avLst/>
          </a:prstGeom>
          <a:noFill/>
          <a:ln>
            <a:noFill/>
          </a:ln>
        </p:spPr>
      </p:pic>
      <p:pic>
        <p:nvPicPr>
          <p:cNvPr id="15" name="Image 14">
            <a:extLst>
              <a:ext uri="{FF2B5EF4-FFF2-40B4-BE49-F238E27FC236}">
                <a16:creationId xmlns:a16="http://schemas.microsoft.com/office/drawing/2014/main" id="{24FCDF47-9717-1BD7-812E-99E105101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342" y="4546812"/>
            <a:ext cx="1346710" cy="269342"/>
          </a:xfrm>
          <a:prstGeom prst="rect">
            <a:avLst/>
          </a:prstGeom>
        </p:spPr>
      </p:pic>
      <p:sp>
        <p:nvSpPr>
          <p:cNvPr id="17" name="ZoneTexte 16">
            <a:extLst>
              <a:ext uri="{FF2B5EF4-FFF2-40B4-BE49-F238E27FC236}">
                <a16:creationId xmlns:a16="http://schemas.microsoft.com/office/drawing/2014/main" id="{D34014BC-252A-F55D-7433-294D1C28F36E}"/>
              </a:ext>
            </a:extLst>
          </p:cNvPr>
          <p:cNvSpPr txBox="1"/>
          <p:nvPr/>
        </p:nvSpPr>
        <p:spPr>
          <a:xfrm>
            <a:off x="4543674" y="4986068"/>
            <a:ext cx="7134045" cy="584775"/>
          </a:xfrm>
          <a:prstGeom prst="rect">
            <a:avLst/>
          </a:prstGeom>
          <a:noFill/>
        </p:spPr>
        <p:txBody>
          <a:bodyPr wrap="square" rtlCol="0">
            <a:spAutoFit/>
          </a:bodyPr>
          <a:lstStyle/>
          <a:p>
            <a:pPr algn="ctr"/>
            <a:r>
              <a:rPr lang="fr-FR" sz="3200" b="1" dirty="0">
                <a:solidFill>
                  <a:srgbClr val="C14E37"/>
                </a:solidFill>
                <a:latin typeface="Nunito" pitchFamily="2" charset="0"/>
              </a:rPr>
              <a:t>Merci pour votre attention</a:t>
            </a:r>
            <a:endParaRPr lang="fr-FR" sz="3600" dirty="0">
              <a:solidFill>
                <a:srgbClr val="C14E37"/>
              </a:solidFill>
              <a:latin typeface="Nunito" pitchFamily="2" charset="0"/>
            </a:endParaRPr>
          </a:p>
        </p:txBody>
      </p:sp>
      <p:sp>
        <p:nvSpPr>
          <p:cNvPr id="3" name="Espace réservé du numéro de diapositive 2">
            <a:extLst>
              <a:ext uri="{FF2B5EF4-FFF2-40B4-BE49-F238E27FC236}">
                <a16:creationId xmlns:a16="http://schemas.microsoft.com/office/drawing/2014/main" id="{B8A799B2-927E-F0FB-6DDD-7F6E57E163FA}"/>
              </a:ext>
            </a:extLst>
          </p:cNvPr>
          <p:cNvSpPr>
            <a:spLocks noGrp="1"/>
          </p:cNvSpPr>
          <p:nvPr>
            <p:ph type="sldNum" sz="quarter" idx="12"/>
          </p:nvPr>
        </p:nvSpPr>
        <p:spPr/>
        <p:txBody>
          <a:bodyPr/>
          <a:lstStyle/>
          <a:p>
            <a:fld id="{C9DA91FD-F3E1-41C2-91FF-08A6B8769AEB}" type="slidenum">
              <a:rPr lang="fr-FR" smtClean="0"/>
              <a:t>25</a:t>
            </a:fld>
            <a:endParaRPr lang="fr-FR"/>
          </a:p>
        </p:txBody>
      </p:sp>
    </p:spTree>
    <p:extLst>
      <p:ext uri="{BB962C8B-B14F-4D97-AF65-F5344CB8AC3E}">
        <p14:creationId xmlns:p14="http://schemas.microsoft.com/office/powerpoint/2010/main" val="387004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028B-F2E2-CBD7-797B-1980B0474E4F}"/>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C203F932-FB2F-4B40-DBF1-54B78C38C3E3}"/>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22AE07CE-4B5B-1E67-DB80-AB8CF5ACA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F5208DF9-6A4E-E5AF-CC53-445B47DA3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BE6329A7-5F12-56C6-77E2-C231EAAC4741}"/>
              </a:ext>
            </a:extLst>
          </p:cNvPr>
          <p:cNvSpPr txBox="1">
            <a:spLocks/>
          </p:cNvSpPr>
          <p:nvPr/>
        </p:nvSpPr>
        <p:spPr>
          <a:xfrm>
            <a:off x="1" y="-16944"/>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3" algn="ctr"/>
            <a:r>
              <a:rPr lang="fr-FR" sz="4000" b="1" dirty="0">
                <a:solidFill>
                  <a:srgbClr val="494B5C"/>
                </a:solidFill>
                <a:latin typeface="Nunito" pitchFamily="2" charset="0"/>
              </a:rPr>
              <a:t>Définitions</a:t>
            </a:r>
          </a:p>
        </p:txBody>
      </p:sp>
      <p:sp>
        <p:nvSpPr>
          <p:cNvPr id="2" name="ZoneTexte 1">
            <a:extLst>
              <a:ext uri="{FF2B5EF4-FFF2-40B4-BE49-F238E27FC236}">
                <a16:creationId xmlns:a16="http://schemas.microsoft.com/office/drawing/2014/main" id="{6C82A494-65E7-A950-FAD3-770617F82C36}"/>
              </a:ext>
            </a:extLst>
          </p:cNvPr>
          <p:cNvSpPr txBox="1"/>
          <p:nvPr/>
        </p:nvSpPr>
        <p:spPr>
          <a:xfrm>
            <a:off x="528411" y="1256685"/>
            <a:ext cx="11489417" cy="6063198"/>
          </a:xfrm>
          <a:prstGeom prst="rect">
            <a:avLst/>
          </a:prstGeom>
          <a:noFill/>
        </p:spPr>
        <p:txBody>
          <a:bodyPr wrap="square" rtlCol="0">
            <a:spAutoFit/>
          </a:bodyPr>
          <a:lstStyle/>
          <a:p>
            <a:pPr fontAlgn="base"/>
            <a:endParaRPr lang="fr-FR" b="1" dirty="0"/>
          </a:p>
          <a:p>
            <a:pPr fontAlgn="base"/>
            <a:r>
              <a:rPr lang="fr-FR" b="1" u="sng" dirty="0">
                <a:solidFill>
                  <a:srgbClr val="494B5C"/>
                </a:solidFill>
                <a:latin typeface="Nunito" panose="00000500000000000000" pitchFamily="2" charset="0"/>
              </a:rPr>
              <a:t>Accident : </a:t>
            </a:r>
            <a:r>
              <a:rPr lang="fr-FR" dirty="0">
                <a:solidFill>
                  <a:srgbClr val="494B5C"/>
                </a:solidFill>
                <a:latin typeface="Nunito" panose="00000500000000000000" pitchFamily="2" charset="0"/>
              </a:rPr>
              <a:t>Événement indésirable conduisant à des dommages pour les personnes.</a:t>
            </a:r>
          </a:p>
          <a:p>
            <a:pPr fontAlgn="base"/>
            <a:endParaRPr lang="fr-FR" dirty="0">
              <a:solidFill>
                <a:srgbClr val="494B5C"/>
              </a:solidFill>
              <a:latin typeface="Nunito" panose="00000500000000000000" pitchFamily="2" charset="0"/>
            </a:endParaRPr>
          </a:p>
          <a:p>
            <a:pPr fontAlgn="base"/>
            <a:r>
              <a:rPr lang="fr-FR" b="1" u="sng" dirty="0">
                <a:solidFill>
                  <a:srgbClr val="494B5C"/>
                </a:solidFill>
                <a:latin typeface="Nunito" panose="00000500000000000000" pitchFamily="2" charset="0"/>
              </a:rPr>
              <a:t>Accident du travail :</a:t>
            </a:r>
            <a:r>
              <a:rPr lang="fr-FR" u="sng" dirty="0">
                <a:solidFill>
                  <a:srgbClr val="494B5C"/>
                </a:solidFill>
                <a:latin typeface="Nunito" panose="00000500000000000000" pitchFamily="2" charset="0"/>
              </a:rPr>
              <a:t> </a:t>
            </a:r>
            <a:r>
              <a:rPr lang="fr-FR" dirty="0">
                <a:solidFill>
                  <a:srgbClr val="494B5C"/>
                </a:solidFill>
                <a:latin typeface="Nunito" panose="00000500000000000000" pitchFamily="2" charset="0"/>
              </a:rPr>
              <a:t>Aux termes de l’article L. 411-1 du Code de la sécurité sociale, « est considéré comme accident du travail, quelle qu’en soit la cause, l’accident survenu par le fait ou à l’occasion du travail à toute personne salariée ou travaillant, à quelque titre ou en quelque lieu que ce soit, pour un ou plusieurs employeurs ou chefs d’entreprise ».</a:t>
            </a:r>
          </a:p>
          <a:p>
            <a:pPr fontAlgn="base"/>
            <a:r>
              <a:rPr lang="fr-FR" dirty="0">
                <a:solidFill>
                  <a:srgbClr val="494B5C"/>
                </a:solidFill>
                <a:latin typeface="Nunito" panose="00000500000000000000" pitchFamily="2" charset="0"/>
              </a:rPr>
              <a:t>Pour qu’il y ait accident de travail, </a:t>
            </a:r>
            <a:r>
              <a:rPr lang="fr-FR" b="1" dirty="0">
                <a:solidFill>
                  <a:srgbClr val="C14E37"/>
                </a:solidFill>
                <a:latin typeface="Nunito" panose="00000500000000000000" pitchFamily="2" charset="0"/>
              </a:rPr>
              <a:t>deux conditions</a:t>
            </a:r>
            <a:r>
              <a:rPr lang="fr-FR" dirty="0">
                <a:solidFill>
                  <a:srgbClr val="494B5C"/>
                </a:solidFill>
                <a:latin typeface="Nunito" panose="00000500000000000000" pitchFamily="2" charset="0"/>
              </a:rPr>
              <a:t> doivent être remplies : il faut qu’il y ait un fait ayant entraîné </a:t>
            </a:r>
            <a:r>
              <a:rPr lang="fr-FR" b="1" dirty="0">
                <a:solidFill>
                  <a:srgbClr val="C14E37"/>
                </a:solidFill>
                <a:latin typeface="Nunito" panose="00000500000000000000" pitchFamily="2" charset="0"/>
              </a:rPr>
              <a:t>une lésion immédiate ou différée </a:t>
            </a:r>
            <a:r>
              <a:rPr lang="fr-FR" dirty="0">
                <a:solidFill>
                  <a:srgbClr val="494B5C"/>
                </a:solidFill>
                <a:latin typeface="Nunito" panose="00000500000000000000" pitchFamily="2" charset="0"/>
              </a:rPr>
              <a:t>et que cet accident </a:t>
            </a:r>
            <a:r>
              <a:rPr lang="fr-FR" b="1" dirty="0">
                <a:solidFill>
                  <a:srgbClr val="C14E37"/>
                </a:solidFill>
                <a:latin typeface="Nunito" panose="00000500000000000000" pitchFamily="2" charset="0"/>
              </a:rPr>
              <a:t>survienne à l’occasion ou par le fait du travail</a:t>
            </a:r>
            <a:r>
              <a:rPr lang="fr-FR" dirty="0">
                <a:solidFill>
                  <a:srgbClr val="494B5C"/>
                </a:solidFill>
                <a:latin typeface="Nunito" panose="00000500000000000000" pitchFamily="2" charset="0"/>
              </a:rPr>
              <a:t>.</a:t>
            </a:r>
          </a:p>
          <a:p>
            <a:pPr fontAlgn="base"/>
            <a:endParaRPr lang="fr-FR" dirty="0">
              <a:solidFill>
                <a:srgbClr val="494B5C"/>
              </a:solidFill>
              <a:latin typeface="Nunito" panose="00000500000000000000" pitchFamily="2" charset="0"/>
            </a:endParaRPr>
          </a:p>
          <a:p>
            <a:pPr fontAlgn="base"/>
            <a:r>
              <a:rPr lang="fr-FR" b="1" u="sng" dirty="0">
                <a:solidFill>
                  <a:srgbClr val="494B5C"/>
                </a:solidFill>
                <a:latin typeface="Nunito" panose="00000500000000000000" pitchFamily="2" charset="0"/>
              </a:rPr>
              <a:t>Presqu’accident : </a:t>
            </a:r>
            <a:r>
              <a:rPr lang="fr-FR" dirty="0">
                <a:solidFill>
                  <a:srgbClr val="494B5C"/>
                </a:solidFill>
                <a:latin typeface="Nunito" panose="00000500000000000000" pitchFamily="2" charset="0"/>
              </a:rPr>
              <a:t>Événement indésirable </a:t>
            </a:r>
            <a:r>
              <a:rPr lang="fr-FR" b="1" dirty="0">
                <a:solidFill>
                  <a:srgbClr val="C14E37"/>
                </a:solidFill>
                <a:latin typeface="Nunito" panose="00000500000000000000" pitchFamily="2" charset="0"/>
              </a:rPr>
              <a:t>ne produisant aucun dommage</a:t>
            </a:r>
            <a:r>
              <a:rPr lang="fr-FR" b="1" dirty="0">
                <a:solidFill>
                  <a:srgbClr val="494B5C"/>
                </a:solidFill>
                <a:latin typeface="Nunito" panose="00000500000000000000" pitchFamily="2" charset="0"/>
              </a:rPr>
              <a:t>.</a:t>
            </a:r>
            <a:br>
              <a:rPr lang="fr-FR" dirty="0">
                <a:solidFill>
                  <a:srgbClr val="494B5C"/>
                </a:solidFill>
                <a:latin typeface="Nunito" panose="00000500000000000000" pitchFamily="2" charset="0"/>
              </a:rPr>
            </a:br>
            <a:r>
              <a:rPr lang="fr-FR" u="sng" dirty="0">
                <a:solidFill>
                  <a:srgbClr val="494B5C"/>
                </a:solidFill>
                <a:latin typeface="Nunito" panose="00000500000000000000" pitchFamily="2" charset="0"/>
              </a:rPr>
              <a:t>Exemple : </a:t>
            </a:r>
            <a:r>
              <a:rPr lang="fr-FR" dirty="0">
                <a:solidFill>
                  <a:srgbClr val="494B5C"/>
                </a:solidFill>
                <a:latin typeface="Nunito" panose="00000500000000000000" pitchFamily="2" charset="0"/>
              </a:rPr>
              <a:t>détection de pièces abîmées lors du montage d’un échafaudage, glissade avec récupération de l’équilibre d’un salarié sur un sol mouillé…</a:t>
            </a:r>
          </a:p>
          <a:p>
            <a:pPr fontAlgn="base"/>
            <a:endParaRPr lang="fr-FR" dirty="0">
              <a:solidFill>
                <a:srgbClr val="494B5C"/>
              </a:solidFill>
              <a:latin typeface="Nunito" panose="00000500000000000000" pitchFamily="2" charset="0"/>
            </a:endParaRPr>
          </a:p>
          <a:p>
            <a:pPr fontAlgn="base"/>
            <a:r>
              <a:rPr lang="fr-FR" b="1" u="sng" dirty="0">
                <a:solidFill>
                  <a:srgbClr val="494B5C"/>
                </a:solidFill>
                <a:latin typeface="Nunito" panose="00000500000000000000" pitchFamily="2" charset="0"/>
              </a:rPr>
              <a:t>Incident : </a:t>
            </a:r>
            <a:r>
              <a:rPr lang="fr-FR" dirty="0">
                <a:solidFill>
                  <a:srgbClr val="494B5C"/>
                </a:solidFill>
                <a:latin typeface="Nunito" panose="00000500000000000000" pitchFamily="2" charset="0"/>
              </a:rPr>
              <a:t>Événement indésirable conduisant à </a:t>
            </a:r>
            <a:r>
              <a:rPr lang="fr-FR" b="1" dirty="0">
                <a:solidFill>
                  <a:srgbClr val="C14E37"/>
                </a:solidFill>
                <a:latin typeface="Nunito" panose="00000500000000000000" pitchFamily="2" charset="0"/>
              </a:rPr>
              <a:t>des dommages </a:t>
            </a:r>
            <a:r>
              <a:rPr lang="fr-FR" dirty="0">
                <a:solidFill>
                  <a:srgbClr val="494B5C"/>
                </a:solidFill>
                <a:latin typeface="Nunito" panose="00000500000000000000" pitchFamily="2" charset="0"/>
              </a:rPr>
              <a:t>pour les installations, matériels, process industriels, ou pour l’environnement, circonscrits au périmètre de l’entreprise.</a:t>
            </a:r>
            <a:br>
              <a:rPr lang="fr-FR" dirty="0">
                <a:solidFill>
                  <a:srgbClr val="494B5C"/>
                </a:solidFill>
                <a:latin typeface="Nunito" panose="00000500000000000000" pitchFamily="2" charset="0"/>
              </a:rPr>
            </a:br>
            <a:r>
              <a:rPr lang="fr-FR" u="sng" dirty="0">
                <a:solidFill>
                  <a:srgbClr val="494B5C"/>
                </a:solidFill>
                <a:latin typeface="Nunito" panose="00000500000000000000" pitchFamily="2" charset="0"/>
              </a:rPr>
              <a:t>Exemple : </a:t>
            </a:r>
            <a:r>
              <a:rPr lang="fr-FR" dirty="0">
                <a:solidFill>
                  <a:srgbClr val="494B5C"/>
                </a:solidFill>
                <a:latin typeface="Nunito" panose="00000500000000000000" pitchFamily="2" charset="0"/>
              </a:rPr>
              <a:t>fuite d’un produit chimique suite à une vanne mal refermée, chute sur le sol d’un carton mal positionné sur un rayonnage</a:t>
            </a:r>
            <a:r>
              <a:rPr lang="fr-FR" dirty="0"/>
              <a:t>…</a:t>
            </a:r>
          </a:p>
          <a:p>
            <a:pPr algn="just"/>
            <a:endParaRPr lang="fr-FR" sz="1400" dirty="0">
              <a:solidFill>
                <a:srgbClr val="7C6FAD"/>
              </a:solidFill>
              <a:latin typeface="Nunito" panose="00000500000000000000" pitchFamily="2" charset="0"/>
            </a:endParaRPr>
          </a:p>
          <a:p>
            <a:pPr algn="just"/>
            <a:r>
              <a:rPr lang="fr-FR" sz="1400" dirty="0">
                <a:solidFill>
                  <a:srgbClr val="7C6FAD"/>
                </a:solidFill>
                <a:latin typeface="Nunito" panose="00000500000000000000" pitchFamily="2" charset="0"/>
              </a:rPr>
              <a:t>Source : INRS</a:t>
            </a:r>
          </a:p>
          <a:p>
            <a:pPr algn="just"/>
            <a:endParaRPr lang="fr-FR" dirty="0">
              <a:solidFill>
                <a:srgbClr val="7C6FAD"/>
              </a:solidFill>
              <a:latin typeface="Nunito" panose="00000500000000000000" pitchFamily="2" charset="0"/>
            </a:endParaRPr>
          </a:p>
          <a:p>
            <a:pPr algn="just"/>
            <a:endParaRPr lang="fr-FR" dirty="0">
              <a:solidFill>
                <a:srgbClr val="7C6FAD"/>
              </a:solidFill>
              <a:latin typeface="Nunito" panose="00000500000000000000" pitchFamily="2" charset="0"/>
            </a:endParaRPr>
          </a:p>
        </p:txBody>
      </p:sp>
      <p:pic>
        <p:nvPicPr>
          <p:cNvPr id="4" name="Image 3">
            <a:extLst>
              <a:ext uri="{FF2B5EF4-FFF2-40B4-BE49-F238E27FC236}">
                <a16:creationId xmlns:a16="http://schemas.microsoft.com/office/drawing/2014/main" id="{7DB44F82-788C-4EAC-411D-8FE5B61BB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6" name="Espace réservé du numéro de diapositive 5">
            <a:extLst>
              <a:ext uri="{FF2B5EF4-FFF2-40B4-BE49-F238E27FC236}">
                <a16:creationId xmlns:a16="http://schemas.microsoft.com/office/drawing/2014/main" id="{DFBD33D6-5179-AF98-2FB9-E93748BF96D8}"/>
              </a:ext>
            </a:extLst>
          </p:cNvPr>
          <p:cNvSpPr>
            <a:spLocks noGrp="1"/>
          </p:cNvSpPr>
          <p:nvPr>
            <p:ph type="sldNum" sz="quarter" idx="12"/>
          </p:nvPr>
        </p:nvSpPr>
        <p:spPr/>
        <p:txBody>
          <a:bodyPr/>
          <a:lstStyle/>
          <a:p>
            <a:fld id="{C9DA91FD-F3E1-41C2-91FF-08A6B8769AEB}" type="slidenum">
              <a:rPr lang="fr-FR" smtClean="0"/>
              <a:t>3</a:t>
            </a:fld>
            <a:endParaRPr lang="fr-FR"/>
          </a:p>
        </p:txBody>
      </p:sp>
    </p:spTree>
    <p:extLst>
      <p:ext uri="{BB962C8B-B14F-4D97-AF65-F5344CB8AC3E}">
        <p14:creationId xmlns:p14="http://schemas.microsoft.com/office/powerpoint/2010/main" val="22005726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8B3C7CDE-91CD-DAB1-3938-D94C896A7588}"/>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603DC345-1252-85C9-8D20-0A9F23EAFE1C}"/>
              </a:ext>
            </a:extLst>
          </p:cNvPr>
          <p:cNvSpPr txBox="1"/>
          <p:nvPr/>
        </p:nvSpPr>
        <p:spPr>
          <a:xfrm>
            <a:off x="270387" y="1713589"/>
            <a:ext cx="11651226" cy="4616648"/>
          </a:xfrm>
          <a:prstGeom prst="rect">
            <a:avLst/>
          </a:prstGeom>
          <a:noFill/>
        </p:spPr>
        <p:txBody>
          <a:bodyPr wrap="square" rtlCol="0">
            <a:spAutoFit/>
          </a:bodyPr>
          <a:lstStyle/>
          <a:p>
            <a:pPr algn="just"/>
            <a:endParaRPr lang="fr-FR" sz="2400" dirty="0">
              <a:solidFill>
                <a:srgbClr val="494B5C"/>
              </a:solidFill>
              <a:latin typeface="Nunito" panose="00000500000000000000" pitchFamily="2" charset="0"/>
            </a:endParaRPr>
          </a:p>
          <a:p>
            <a:endParaRPr lang="fr-FR" b="1" dirty="0">
              <a:solidFill>
                <a:srgbClr val="494B5C"/>
              </a:solidFill>
              <a:latin typeface="Nunito" panose="00000500000000000000" pitchFamily="2" charset="0"/>
            </a:endParaRPr>
          </a:p>
          <a:p>
            <a:pPr algn="just"/>
            <a:r>
              <a:rPr lang="fr-FR" dirty="0">
                <a:solidFill>
                  <a:srgbClr val="494B5C"/>
                </a:solidFill>
                <a:latin typeface="Nunito" panose="00000500000000000000" pitchFamily="2" charset="0"/>
              </a:rPr>
              <a:t>En 2022, on recensait </a:t>
            </a:r>
            <a:r>
              <a:rPr lang="fr-FR" b="1" dirty="0">
                <a:solidFill>
                  <a:srgbClr val="494B5C"/>
                </a:solidFill>
                <a:latin typeface="Nunito" panose="00000500000000000000" pitchFamily="2" charset="0"/>
              </a:rPr>
              <a:t>5,6 accidents de service pour 100 agents</a:t>
            </a:r>
            <a:r>
              <a:rPr lang="fr-FR" dirty="0">
                <a:solidFill>
                  <a:srgbClr val="494B5C"/>
                </a:solidFill>
                <a:latin typeface="Nunito" panose="00000500000000000000" pitchFamily="2" charset="0"/>
              </a:rPr>
              <a:t> dans les collectivités territoriales. </a:t>
            </a:r>
          </a:p>
          <a:p>
            <a:pPr algn="just"/>
            <a:endParaRPr lang="fr-FR" dirty="0">
              <a:solidFill>
                <a:srgbClr val="494B5C"/>
              </a:solidFill>
              <a:latin typeface="Nunito" panose="00000500000000000000" pitchFamily="2" charset="0"/>
            </a:endParaRPr>
          </a:p>
          <a:p>
            <a:pPr algn="just"/>
            <a:r>
              <a:rPr lang="fr-FR" dirty="0">
                <a:solidFill>
                  <a:srgbClr val="494B5C"/>
                </a:solidFill>
                <a:latin typeface="Nunito" panose="00000500000000000000" pitchFamily="2" charset="0"/>
              </a:rPr>
              <a:t>Pour avoir un ordre de grandeur national : La FPT comptait environ 1,9 million d’agents fin 2022 et si on applique le taux de 5,6 accidents de service pour 100 agents, nous avons environs </a:t>
            </a:r>
            <a:r>
              <a:rPr lang="fr-FR" b="1" dirty="0">
                <a:solidFill>
                  <a:srgbClr val="494B5C"/>
                </a:solidFill>
                <a:latin typeface="Nunito" panose="00000500000000000000" pitchFamily="2" charset="0"/>
              </a:rPr>
              <a:t>106 000 accidents </a:t>
            </a:r>
            <a:r>
              <a:rPr lang="fr-FR" dirty="0">
                <a:solidFill>
                  <a:srgbClr val="494B5C"/>
                </a:solidFill>
                <a:latin typeface="Nunito" panose="00000500000000000000" pitchFamily="2" charset="0"/>
              </a:rPr>
              <a:t>de service sur l’année.</a:t>
            </a:r>
          </a:p>
          <a:p>
            <a:pPr algn="just"/>
            <a:endParaRPr lang="fr-FR" dirty="0">
              <a:solidFill>
                <a:srgbClr val="494B5C"/>
              </a:solidFill>
              <a:latin typeface="Nunito" panose="00000500000000000000" pitchFamily="2" charset="0"/>
            </a:endParaRPr>
          </a:p>
          <a:p>
            <a:pPr algn="just"/>
            <a:r>
              <a:rPr lang="fr-FR" dirty="0">
                <a:solidFill>
                  <a:srgbClr val="494B5C"/>
                </a:solidFill>
                <a:latin typeface="Nunito" panose="00000500000000000000" pitchFamily="2" charset="0"/>
              </a:rPr>
              <a:t>Les enquêtes sur les conditions de travail révèlent que </a:t>
            </a:r>
            <a:r>
              <a:rPr lang="fr-FR" b="1" dirty="0">
                <a:solidFill>
                  <a:srgbClr val="494B5C"/>
                </a:solidFill>
                <a:latin typeface="Nunito" panose="00000500000000000000" pitchFamily="2" charset="0"/>
              </a:rPr>
              <a:t>11 % des agents</a:t>
            </a:r>
            <a:r>
              <a:rPr lang="fr-FR" dirty="0">
                <a:solidFill>
                  <a:srgbClr val="494B5C"/>
                </a:solidFill>
                <a:latin typeface="Nunito" panose="00000500000000000000" pitchFamily="2" charset="0"/>
              </a:rPr>
              <a:t> de la fonction publique territoriale déclarent avoir été victimes d'au moins un accident du travail, contre 7 % dans la fonction publique de l'État et 15 % dans la fonction publique hospitalière.</a:t>
            </a:r>
          </a:p>
          <a:p>
            <a:pPr algn="just"/>
            <a:endParaRPr lang="fr-FR" dirty="0">
              <a:solidFill>
                <a:srgbClr val="494B5C"/>
              </a:solidFill>
              <a:latin typeface="Nunito" panose="00000500000000000000" pitchFamily="2" charset="0"/>
            </a:endParaRPr>
          </a:p>
          <a:p>
            <a:pPr algn="just"/>
            <a:r>
              <a:rPr lang="fr-FR" dirty="0">
                <a:solidFill>
                  <a:srgbClr val="7C6FAD"/>
                </a:solidFill>
                <a:latin typeface="Nunito" panose="00000500000000000000" pitchFamily="2" charset="0"/>
              </a:rPr>
              <a:t>Source :fonction-publique.gouv.fr et L’INSEE</a:t>
            </a:r>
          </a:p>
          <a:p>
            <a:pPr algn="just"/>
            <a:endParaRPr lang="fr-FR" dirty="0">
              <a:solidFill>
                <a:srgbClr val="7C6FAD"/>
              </a:solidFill>
              <a:latin typeface="Nunito" panose="00000500000000000000" pitchFamily="2" charset="0"/>
            </a:endParaRPr>
          </a:p>
          <a:p>
            <a:pPr algn="just"/>
            <a:endParaRPr lang="fr-FR" dirty="0">
              <a:solidFill>
                <a:srgbClr val="494B5C"/>
              </a:solidFill>
              <a:latin typeface="Nunito" panose="00000500000000000000" pitchFamily="2" charset="0"/>
            </a:endParaRPr>
          </a:p>
          <a:p>
            <a:pPr algn="just"/>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93CD74CE-1C17-E127-43B1-DF5C2C132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4673EF7D-6892-9B51-03E4-0870AFCE0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4E661F0C-43E3-D701-BC08-AB5CFD89566B}"/>
              </a:ext>
            </a:extLst>
          </p:cNvPr>
          <p:cNvSpPr txBox="1">
            <a:spLocks/>
          </p:cNvSpPr>
          <p:nvPr/>
        </p:nvSpPr>
        <p:spPr>
          <a:xfrm>
            <a:off x="1" y="0"/>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3" algn="ctr"/>
            <a:r>
              <a:rPr lang="fr-FR" sz="4000" b="1" dirty="0">
                <a:solidFill>
                  <a:srgbClr val="494B5C"/>
                </a:solidFill>
                <a:latin typeface="Nunito" pitchFamily="2" charset="0"/>
              </a:rPr>
              <a:t>Quelques chiffres</a:t>
            </a:r>
          </a:p>
        </p:txBody>
      </p:sp>
      <p:pic>
        <p:nvPicPr>
          <p:cNvPr id="5" name="Image 4">
            <a:extLst>
              <a:ext uri="{FF2B5EF4-FFF2-40B4-BE49-F238E27FC236}">
                <a16:creationId xmlns:a16="http://schemas.microsoft.com/office/drawing/2014/main" id="{3691EC11-0068-FEC2-7088-E02EC1AECEAC}"/>
              </a:ext>
            </a:extLst>
          </p:cNvPr>
          <p:cNvPicPr>
            <a:picLocks noChangeAspect="1"/>
          </p:cNvPicPr>
          <p:nvPr/>
        </p:nvPicPr>
        <p:blipFill>
          <a:blip r:embed="rId5"/>
          <a:stretch>
            <a:fillRect/>
          </a:stretch>
        </p:blipFill>
        <p:spPr>
          <a:xfrm>
            <a:off x="9291435" y="4937523"/>
            <a:ext cx="2110154" cy="1606040"/>
          </a:xfrm>
          <a:prstGeom prst="rect">
            <a:avLst/>
          </a:prstGeom>
        </p:spPr>
      </p:pic>
      <p:sp>
        <p:nvSpPr>
          <p:cNvPr id="4" name="Espace réservé du numéro de diapositive 3">
            <a:extLst>
              <a:ext uri="{FF2B5EF4-FFF2-40B4-BE49-F238E27FC236}">
                <a16:creationId xmlns:a16="http://schemas.microsoft.com/office/drawing/2014/main" id="{F9C79542-58DF-9D6D-F86A-DECB4097B5AF}"/>
              </a:ext>
            </a:extLst>
          </p:cNvPr>
          <p:cNvSpPr>
            <a:spLocks noGrp="1"/>
          </p:cNvSpPr>
          <p:nvPr>
            <p:ph type="sldNum" sz="quarter" idx="12"/>
          </p:nvPr>
        </p:nvSpPr>
        <p:spPr/>
        <p:txBody>
          <a:bodyPr/>
          <a:lstStyle/>
          <a:p>
            <a:fld id="{C9DA91FD-F3E1-41C2-91FF-08A6B8769AEB}" type="slidenum">
              <a:rPr lang="fr-FR" smtClean="0"/>
              <a:t>4</a:t>
            </a:fld>
            <a:endParaRPr lang="fr-FR"/>
          </a:p>
        </p:txBody>
      </p:sp>
      <p:pic>
        <p:nvPicPr>
          <p:cNvPr id="6" name="Image 5">
            <a:extLst>
              <a:ext uri="{FF2B5EF4-FFF2-40B4-BE49-F238E27FC236}">
                <a16:creationId xmlns:a16="http://schemas.microsoft.com/office/drawing/2014/main" id="{BED8B2FE-A180-7AF0-3536-117759793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4873665" cy="6858000"/>
          </a:xfrm>
          <a:prstGeom prst="rect">
            <a:avLst/>
          </a:prstGeom>
        </p:spPr>
      </p:pic>
    </p:spTree>
    <p:extLst>
      <p:ext uri="{BB962C8B-B14F-4D97-AF65-F5344CB8AC3E}">
        <p14:creationId xmlns:p14="http://schemas.microsoft.com/office/powerpoint/2010/main" val="31585662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C836-F28B-939B-D3FF-F8D5517239F2}"/>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49606A9D-503A-0763-8CC4-E753CB751BA5}"/>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DE11A81F-ED69-8281-6F8E-0D93ED881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3BE3EE7A-CD03-88F9-F388-DAF9BF02F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F1AAFD95-E344-3F24-BF13-2C7574978890}"/>
              </a:ext>
            </a:extLst>
          </p:cNvPr>
          <p:cNvSpPr txBox="1">
            <a:spLocks/>
          </p:cNvSpPr>
          <p:nvPr/>
        </p:nvSpPr>
        <p:spPr>
          <a:xfrm>
            <a:off x="0" y="0"/>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3" algn="ctr"/>
            <a:r>
              <a:rPr lang="fr-FR" sz="4000" b="1" dirty="0">
                <a:solidFill>
                  <a:srgbClr val="494B5C"/>
                </a:solidFill>
                <a:latin typeface="Nunito" pitchFamily="2" charset="0"/>
              </a:rPr>
              <a:t>Quelques chiffres</a:t>
            </a:r>
          </a:p>
        </p:txBody>
      </p:sp>
      <p:sp>
        <p:nvSpPr>
          <p:cNvPr id="2" name="ZoneTexte 1">
            <a:extLst>
              <a:ext uri="{FF2B5EF4-FFF2-40B4-BE49-F238E27FC236}">
                <a16:creationId xmlns:a16="http://schemas.microsoft.com/office/drawing/2014/main" id="{08944DDC-0848-D267-BED2-26F7185A8C23}"/>
              </a:ext>
            </a:extLst>
          </p:cNvPr>
          <p:cNvSpPr txBox="1"/>
          <p:nvPr/>
        </p:nvSpPr>
        <p:spPr>
          <a:xfrm>
            <a:off x="799719" y="1478824"/>
            <a:ext cx="11288448" cy="5355312"/>
          </a:xfrm>
          <a:prstGeom prst="rect">
            <a:avLst/>
          </a:prstGeom>
          <a:noFill/>
        </p:spPr>
        <p:txBody>
          <a:bodyPr wrap="square" rtlCol="0">
            <a:spAutoFit/>
          </a:bodyPr>
          <a:lstStyle/>
          <a:p>
            <a:pPr algn="ctr"/>
            <a:r>
              <a:rPr lang="fr-FR" b="1" dirty="0">
                <a:solidFill>
                  <a:srgbClr val="494B5C"/>
                </a:solidFill>
                <a:latin typeface="Nunito" panose="00000500000000000000" pitchFamily="2" charset="0"/>
              </a:rPr>
              <a:t>Types d’accidents les plus fréquents :</a:t>
            </a:r>
          </a:p>
          <a:p>
            <a:endParaRPr lang="fr-FR" dirty="0">
              <a:solidFill>
                <a:srgbClr val="494B5C"/>
              </a:solidFill>
              <a:latin typeface="Nunito" panose="00000500000000000000" pitchFamily="2" charset="0"/>
            </a:endParaRPr>
          </a:p>
          <a:p>
            <a:pPr marL="285750" lvl="0" indent="-285750">
              <a:buFont typeface="Wingdings" panose="05000000000000000000" pitchFamily="2" charset="2"/>
              <a:buChar char="Ø"/>
            </a:pPr>
            <a:r>
              <a:rPr lang="fr-FR" b="1" dirty="0">
                <a:solidFill>
                  <a:srgbClr val="494B5C"/>
                </a:solidFill>
                <a:latin typeface="Nunito" panose="00000500000000000000" pitchFamily="2" charset="0"/>
              </a:rPr>
              <a:t>Chutes de plain-pied et de hauteur</a:t>
            </a:r>
            <a:r>
              <a:rPr lang="fr-FR" dirty="0">
                <a:solidFill>
                  <a:srgbClr val="494B5C"/>
                </a:solidFill>
                <a:latin typeface="Nunito" panose="00000500000000000000" pitchFamily="2" charset="0"/>
              </a:rPr>
              <a:t> : 34 % des accidents de service, avec une moyenne de 31 jours d’arrêt.</a:t>
            </a:r>
          </a:p>
          <a:p>
            <a:pPr marL="285750" lvl="0" indent="-285750">
              <a:buFont typeface="Wingdings" panose="05000000000000000000" pitchFamily="2" charset="2"/>
              <a:buChar char="Ø"/>
            </a:pPr>
            <a:endParaRPr lang="fr-FR" dirty="0">
              <a:solidFill>
                <a:srgbClr val="494B5C"/>
              </a:solidFill>
              <a:latin typeface="Nunito" panose="00000500000000000000" pitchFamily="2" charset="0"/>
            </a:endParaRPr>
          </a:p>
          <a:p>
            <a:pPr marL="285750" lvl="0" indent="-285750">
              <a:buFont typeface="Wingdings" panose="05000000000000000000" pitchFamily="2" charset="2"/>
              <a:buChar char="Ø"/>
            </a:pPr>
            <a:r>
              <a:rPr lang="fr-FR" b="1" dirty="0">
                <a:solidFill>
                  <a:srgbClr val="494B5C"/>
                </a:solidFill>
                <a:latin typeface="Nunito" panose="00000500000000000000" pitchFamily="2" charset="0"/>
              </a:rPr>
              <a:t>Collecte des ordures ménagères</a:t>
            </a:r>
            <a:r>
              <a:rPr lang="fr-FR" dirty="0">
                <a:solidFill>
                  <a:srgbClr val="494B5C"/>
                </a:solidFill>
                <a:latin typeface="Nunito" panose="00000500000000000000" pitchFamily="2" charset="0"/>
              </a:rPr>
              <a:t> : 9,4 % des accidents de service pour lesquels la tâche est précisée, avec une moyenne de 36,4 jours d’arrêt.</a:t>
            </a:r>
          </a:p>
          <a:p>
            <a:pPr marL="285750" lvl="0" indent="-285750">
              <a:buFont typeface="Wingdings" panose="05000000000000000000" pitchFamily="2" charset="2"/>
              <a:buChar char="Ø"/>
            </a:pPr>
            <a:endParaRPr lang="fr-FR" dirty="0">
              <a:solidFill>
                <a:srgbClr val="494B5C"/>
              </a:solidFill>
              <a:latin typeface="Nunito" panose="00000500000000000000" pitchFamily="2" charset="0"/>
            </a:endParaRPr>
          </a:p>
          <a:p>
            <a:pPr marL="285750" lvl="0" indent="-285750">
              <a:buFont typeface="Wingdings" panose="05000000000000000000" pitchFamily="2" charset="2"/>
              <a:buChar char="Ø"/>
            </a:pPr>
            <a:r>
              <a:rPr lang="fr-FR" b="1" dirty="0">
                <a:solidFill>
                  <a:srgbClr val="494B5C"/>
                </a:solidFill>
                <a:latin typeface="Nunito" panose="00000500000000000000" pitchFamily="2" charset="0"/>
              </a:rPr>
              <a:t>Affections Type TMS </a:t>
            </a:r>
            <a:r>
              <a:rPr lang="fr-FR" dirty="0">
                <a:solidFill>
                  <a:srgbClr val="494B5C"/>
                </a:solidFill>
                <a:latin typeface="Nunito" panose="00000500000000000000" pitchFamily="2" charset="0"/>
              </a:rPr>
              <a:t>(liées à certains gestes et postures) : prédominantes dans 73,8 % des cas, avec une moyenne de 111,3 jours d’arrêt.</a:t>
            </a:r>
          </a:p>
          <a:p>
            <a:pPr lvl="0"/>
            <a:endParaRPr lang="fr-FR" dirty="0">
              <a:solidFill>
                <a:srgbClr val="494B5C"/>
              </a:solidFill>
              <a:latin typeface="Nunito" panose="00000500000000000000" pitchFamily="2" charset="0"/>
            </a:endParaRPr>
          </a:p>
          <a:p>
            <a:pPr marL="285750" indent="-285750">
              <a:buFont typeface="Wingdings" panose="05000000000000000000" pitchFamily="2" charset="2"/>
              <a:buChar char="Ø"/>
            </a:pPr>
            <a:r>
              <a:rPr lang="fr-FR" b="1" dirty="0">
                <a:solidFill>
                  <a:srgbClr val="494B5C"/>
                </a:solidFill>
                <a:latin typeface="Nunito" panose="00000500000000000000" pitchFamily="2" charset="0"/>
              </a:rPr>
              <a:t>Risque routier</a:t>
            </a:r>
            <a:r>
              <a:rPr lang="fr-FR" dirty="0">
                <a:solidFill>
                  <a:srgbClr val="494B5C"/>
                </a:solidFill>
                <a:latin typeface="Nunito" panose="00000500000000000000" pitchFamily="2" charset="0"/>
              </a:rPr>
              <a:t> : 0,8 % des accidents de service est liée aux déplacements professionnels, avec une moyenne de 40 à 50 jours.</a:t>
            </a:r>
          </a:p>
          <a:p>
            <a:pPr marL="285750" indent="-285750">
              <a:buFont typeface="Wingdings" panose="05000000000000000000" pitchFamily="2" charset="2"/>
              <a:buChar char="Ø"/>
            </a:pPr>
            <a:endParaRPr lang="fr-FR" dirty="0">
              <a:solidFill>
                <a:srgbClr val="494B5C"/>
              </a:solidFill>
              <a:latin typeface="Nunito" panose="00000500000000000000" pitchFamily="2" charset="0"/>
            </a:endParaRPr>
          </a:p>
          <a:p>
            <a:pPr marL="285750" indent="-285750">
              <a:buFont typeface="Wingdings" panose="05000000000000000000" pitchFamily="2" charset="2"/>
              <a:buChar char="Ø"/>
            </a:pPr>
            <a:r>
              <a:rPr lang="fr-FR" b="1" dirty="0">
                <a:solidFill>
                  <a:srgbClr val="494B5C"/>
                </a:solidFill>
                <a:latin typeface="Nunito" panose="00000500000000000000" pitchFamily="2" charset="0"/>
              </a:rPr>
              <a:t>Les RPS </a:t>
            </a:r>
            <a:r>
              <a:rPr lang="fr-FR" dirty="0">
                <a:solidFill>
                  <a:srgbClr val="494B5C"/>
                </a:solidFill>
                <a:latin typeface="Nunito" panose="00000500000000000000" pitchFamily="2" charset="0"/>
              </a:rPr>
              <a:t>représentent environs 1 à 2%, mais ces cas augmentent et nécessitent </a:t>
            </a:r>
          </a:p>
          <a:p>
            <a:r>
              <a:rPr lang="fr-FR" dirty="0">
                <a:solidFill>
                  <a:srgbClr val="494B5C"/>
                </a:solidFill>
                <a:latin typeface="Nunito" panose="00000500000000000000" pitchFamily="2" charset="0"/>
              </a:rPr>
              <a:t>      une attention particulière dans l’analyse et la prévention.</a:t>
            </a:r>
          </a:p>
          <a:p>
            <a:pPr marL="285750" indent="-285750">
              <a:buFont typeface="Wingdings" panose="05000000000000000000" pitchFamily="2" charset="2"/>
              <a:buChar char="Ø"/>
            </a:pPr>
            <a:endParaRPr lang="fr-FR" dirty="0">
              <a:solidFill>
                <a:srgbClr val="494B5C"/>
              </a:solidFill>
              <a:latin typeface="Nunito" panose="00000500000000000000" pitchFamily="2" charset="0"/>
            </a:endParaRPr>
          </a:p>
          <a:p>
            <a:pPr lvl="0"/>
            <a:endParaRPr lang="fr-FR" dirty="0">
              <a:solidFill>
                <a:srgbClr val="494B5C"/>
              </a:solidFill>
              <a:latin typeface="Nunito" panose="00000500000000000000" pitchFamily="2" charset="0"/>
            </a:endParaRPr>
          </a:p>
          <a:p>
            <a:pPr lvl="0"/>
            <a:r>
              <a:rPr lang="fr-FR" dirty="0">
                <a:solidFill>
                  <a:srgbClr val="7C6FAD"/>
                </a:solidFill>
                <a:latin typeface="Nunito" panose="00000500000000000000" pitchFamily="2" charset="0"/>
              </a:rPr>
              <a:t>Source : preventica.com, INSEE et DGAFP</a:t>
            </a:r>
          </a:p>
          <a:p>
            <a:pPr algn="just"/>
            <a:endParaRPr lang="fr-FR" dirty="0">
              <a:solidFill>
                <a:srgbClr val="7C6FAD"/>
              </a:solidFill>
              <a:latin typeface="Nunito" panose="00000500000000000000" pitchFamily="2" charset="0"/>
            </a:endParaRPr>
          </a:p>
        </p:txBody>
      </p:sp>
      <p:pic>
        <p:nvPicPr>
          <p:cNvPr id="6" name="Image 5">
            <a:extLst>
              <a:ext uri="{FF2B5EF4-FFF2-40B4-BE49-F238E27FC236}">
                <a16:creationId xmlns:a16="http://schemas.microsoft.com/office/drawing/2014/main" id="{EAA489C7-4301-98BA-1F53-1F53CE7F83FC}"/>
              </a:ext>
            </a:extLst>
          </p:cNvPr>
          <p:cNvPicPr>
            <a:picLocks noChangeAspect="1"/>
          </p:cNvPicPr>
          <p:nvPr/>
        </p:nvPicPr>
        <p:blipFill>
          <a:blip r:embed="rId5"/>
          <a:stretch>
            <a:fillRect/>
          </a:stretch>
        </p:blipFill>
        <p:spPr>
          <a:xfrm>
            <a:off x="9438640" y="4582048"/>
            <a:ext cx="2365623" cy="2032874"/>
          </a:xfrm>
          <a:prstGeom prst="rect">
            <a:avLst/>
          </a:prstGeom>
        </p:spPr>
      </p:pic>
      <p:sp>
        <p:nvSpPr>
          <p:cNvPr id="5" name="Espace réservé du numéro de diapositive 4">
            <a:extLst>
              <a:ext uri="{FF2B5EF4-FFF2-40B4-BE49-F238E27FC236}">
                <a16:creationId xmlns:a16="http://schemas.microsoft.com/office/drawing/2014/main" id="{EC1E46AE-DA2D-711D-DD39-344C1A904F91}"/>
              </a:ext>
            </a:extLst>
          </p:cNvPr>
          <p:cNvSpPr>
            <a:spLocks noGrp="1"/>
          </p:cNvSpPr>
          <p:nvPr>
            <p:ph type="sldNum" sz="quarter" idx="12"/>
          </p:nvPr>
        </p:nvSpPr>
        <p:spPr/>
        <p:txBody>
          <a:bodyPr/>
          <a:lstStyle/>
          <a:p>
            <a:fld id="{C9DA91FD-F3E1-41C2-91FF-08A6B8769AEB}" type="slidenum">
              <a:rPr lang="fr-FR" smtClean="0"/>
              <a:t>5</a:t>
            </a:fld>
            <a:endParaRPr lang="fr-FR"/>
          </a:p>
        </p:txBody>
      </p:sp>
      <p:pic>
        <p:nvPicPr>
          <p:cNvPr id="10" name="Image 9">
            <a:extLst>
              <a:ext uri="{FF2B5EF4-FFF2-40B4-BE49-F238E27FC236}">
                <a16:creationId xmlns:a16="http://schemas.microsoft.com/office/drawing/2014/main" id="{698ADA20-A258-AE54-D06D-2E776D939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5722441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4D6CD-7FE5-6E90-DF1C-11503D4BC474}"/>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D36C8668-2F0E-42C0-8ECF-4BD189A984B7}"/>
              </a:ext>
            </a:extLst>
          </p:cNvPr>
          <p:cNvSpPr txBox="1"/>
          <p:nvPr/>
        </p:nvSpPr>
        <p:spPr>
          <a:xfrm>
            <a:off x="270387" y="1546811"/>
            <a:ext cx="11651226" cy="1754326"/>
          </a:xfrm>
          <a:prstGeom prst="rect">
            <a:avLst/>
          </a:prstGeom>
          <a:noFill/>
        </p:spPr>
        <p:txBody>
          <a:bodyPr wrap="square" rtlCol="0">
            <a:spAutoFit/>
          </a:bodyPr>
          <a:lstStyle/>
          <a:p>
            <a:pPr algn="ctr"/>
            <a:r>
              <a:rPr lang="fr-FR" b="1" dirty="0">
                <a:solidFill>
                  <a:srgbClr val="494B5C"/>
                </a:solidFill>
                <a:latin typeface="Nunito" panose="00000500000000000000" pitchFamily="2" charset="0"/>
              </a:rPr>
              <a:t>Objectif : </a:t>
            </a:r>
          </a:p>
          <a:p>
            <a:pPr algn="just"/>
            <a:endParaRPr lang="fr-FR" b="1" dirty="0">
              <a:solidFill>
                <a:srgbClr val="494B5C"/>
              </a:solidFill>
              <a:latin typeface="Nunito" panose="00000500000000000000" pitchFamily="2" charset="0"/>
            </a:endParaRPr>
          </a:p>
          <a:p>
            <a:r>
              <a:rPr lang="fr-FR" dirty="0">
                <a:solidFill>
                  <a:srgbClr val="494B5C"/>
                </a:solidFill>
                <a:latin typeface="Nunito" panose="00000500000000000000" pitchFamily="2" charset="0"/>
              </a:rPr>
              <a:t>En amont d’un accident du travail, il y a souvent des signaux d’alerte, presqu’accident, incident bénin, s’ils sont remontés et traités, cela permet d’identifier et d’agir sur les causes avant qu’un accident grave se produise.</a:t>
            </a:r>
          </a:p>
          <a:p>
            <a:endParaRPr lang="fr-FR" dirty="0">
              <a:solidFill>
                <a:srgbClr val="494B5C"/>
              </a:solidFill>
              <a:latin typeface="Nunito" panose="00000500000000000000" pitchFamily="2" charset="0"/>
            </a:endParaRPr>
          </a:p>
          <a:p>
            <a:r>
              <a:rPr lang="fr-FR" b="1" u="sng" dirty="0">
                <a:solidFill>
                  <a:srgbClr val="7C6FAD"/>
                </a:solidFill>
                <a:latin typeface="Nunito" panose="00000500000000000000" pitchFamily="2" charset="0"/>
              </a:rPr>
              <a:t>La pyramide de BIRD (1969) :</a:t>
            </a:r>
          </a:p>
        </p:txBody>
      </p:sp>
      <p:sp>
        <p:nvSpPr>
          <p:cNvPr id="9" name="Rectangle 5">
            <a:extLst>
              <a:ext uri="{FF2B5EF4-FFF2-40B4-BE49-F238E27FC236}">
                <a16:creationId xmlns:a16="http://schemas.microsoft.com/office/drawing/2014/main" id="{CCA5B410-C1F2-89D0-246D-771994271209}"/>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D27B8F96-2671-0895-46BC-0DCB3D55E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C005BA4E-8909-98C3-FF1C-D02456055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A34F3922-236F-1D34-0173-B52AF11108BA}"/>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Incidents et situations dangereuses</a:t>
            </a:r>
            <a:endParaRPr lang="fr-FR" sz="4000" b="1" dirty="0">
              <a:solidFill>
                <a:srgbClr val="EFB802"/>
              </a:solidFill>
            </a:endParaRPr>
          </a:p>
        </p:txBody>
      </p:sp>
      <p:sp>
        <p:nvSpPr>
          <p:cNvPr id="17" name="ZoneTexte 16">
            <a:extLst>
              <a:ext uri="{FF2B5EF4-FFF2-40B4-BE49-F238E27FC236}">
                <a16:creationId xmlns:a16="http://schemas.microsoft.com/office/drawing/2014/main" id="{28A111D7-DA81-9B98-47AA-0688723E0F28}"/>
              </a:ext>
            </a:extLst>
          </p:cNvPr>
          <p:cNvSpPr txBox="1"/>
          <p:nvPr/>
        </p:nvSpPr>
        <p:spPr>
          <a:xfrm>
            <a:off x="798563" y="4010809"/>
            <a:ext cx="2987918" cy="1200329"/>
          </a:xfrm>
          <a:prstGeom prst="rect">
            <a:avLst/>
          </a:prstGeom>
          <a:solidFill>
            <a:schemeClr val="bg1"/>
          </a:solidFill>
          <a:ln w="38100">
            <a:noFill/>
          </a:ln>
          <a:effectLst>
            <a:softEdge rad="63500"/>
          </a:effectLst>
        </p:spPr>
        <p:txBody>
          <a:bodyPr wrap="square" rtlCol="0" anchor="ctr">
            <a:spAutoFit/>
          </a:bodyPr>
          <a:lstStyle/>
          <a:p>
            <a:r>
              <a:rPr lang="fr-FR" dirty="0">
                <a:solidFill>
                  <a:srgbClr val="7C6FAD"/>
                </a:solidFill>
                <a:latin typeface="Nunito" panose="00000500000000000000" pitchFamily="2" charset="0"/>
              </a:rPr>
              <a:t>Elle met en évidence le lien entre les accidents </a:t>
            </a:r>
            <a:r>
              <a:rPr lang="fr-FR" b="1" dirty="0">
                <a:solidFill>
                  <a:srgbClr val="7C6FAD"/>
                </a:solidFill>
                <a:latin typeface="Nunito" panose="00000500000000000000" pitchFamily="2" charset="0"/>
              </a:rPr>
              <a:t>bénins</a:t>
            </a:r>
            <a:r>
              <a:rPr lang="fr-FR" dirty="0">
                <a:solidFill>
                  <a:srgbClr val="7C6FAD"/>
                </a:solidFill>
                <a:latin typeface="Nunito" panose="00000500000000000000" pitchFamily="2" charset="0"/>
              </a:rPr>
              <a:t> et leur potentiel de </a:t>
            </a:r>
            <a:r>
              <a:rPr lang="fr-FR" b="1" dirty="0">
                <a:solidFill>
                  <a:srgbClr val="7C6FAD"/>
                </a:solidFill>
                <a:latin typeface="Nunito" panose="00000500000000000000" pitchFamily="2" charset="0"/>
              </a:rPr>
              <a:t>gravité élevé.</a:t>
            </a:r>
          </a:p>
        </p:txBody>
      </p:sp>
      <p:graphicFrame>
        <p:nvGraphicFramePr>
          <p:cNvPr id="18" name="Diagramme 17">
            <a:extLst>
              <a:ext uri="{FF2B5EF4-FFF2-40B4-BE49-F238E27FC236}">
                <a16:creationId xmlns:a16="http://schemas.microsoft.com/office/drawing/2014/main" id="{0CF95086-B8EC-4590-222B-6F03619B96ED}"/>
              </a:ext>
            </a:extLst>
          </p:cNvPr>
          <p:cNvGraphicFramePr/>
          <p:nvPr>
            <p:extLst>
              <p:ext uri="{D42A27DB-BD31-4B8C-83A1-F6EECF244321}">
                <p14:modId xmlns:p14="http://schemas.microsoft.com/office/powerpoint/2010/main" val="633100062"/>
              </p:ext>
            </p:extLst>
          </p:nvPr>
        </p:nvGraphicFramePr>
        <p:xfrm>
          <a:off x="2833635" y="2582426"/>
          <a:ext cx="5962216" cy="3863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 1">
            <a:extLst>
              <a:ext uri="{FF2B5EF4-FFF2-40B4-BE49-F238E27FC236}">
                <a16:creationId xmlns:a16="http://schemas.microsoft.com/office/drawing/2014/main" id="{4701CF55-2A1B-F4C2-58E3-47E873F593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
        <p:nvSpPr>
          <p:cNvPr id="5" name="Espace réservé du numéro de diapositive 4">
            <a:extLst>
              <a:ext uri="{FF2B5EF4-FFF2-40B4-BE49-F238E27FC236}">
                <a16:creationId xmlns:a16="http://schemas.microsoft.com/office/drawing/2014/main" id="{E6BEC128-0BE9-7DEA-4C44-8EEE44E1630A}"/>
              </a:ext>
            </a:extLst>
          </p:cNvPr>
          <p:cNvSpPr>
            <a:spLocks noGrp="1"/>
          </p:cNvSpPr>
          <p:nvPr>
            <p:ph type="sldNum" sz="quarter" idx="12"/>
          </p:nvPr>
        </p:nvSpPr>
        <p:spPr/>
        <p:txBody>
          <a:bodyPr/>
          <a:lstStyle/>
          <a:p>
            <a:fld id="{C9DA91FD-F3E1-41C2-91FF-08A6B8769AEB}" type="slidenum">
              <a:rPr lang="fr-FR" smtClean="0"/>
              <a:t>6</a:t>
            </a:fld>
            <a:endParaRPr lang="fr-FR"/>
          </a:p>
        </p:txBody>
      </p:sp>
    </p:spTree>
    <p:extLst>
      <p:ext uri="{BB962C8B-B14F-4D97-AF65-F5344CB8AC3E}">
        <p14:creationId xmlns:p14="http://schemas.microsoft.com/office/powerpoint/2010/main" val="3980123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1C74-BBF8-805A-C548-570297446C80}"/>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E6CCDFC2-32F6-B601-BB93-24692D72DC24}"/>
              </a:ext>
            </a:extLst>
          </p:cNvPr>
          <p:cNvSpPr txBox="1"/>
          <p:nvPr/>
        </p:nvSpPr>
        <p:spPr>
          <a:xfrm>
            <a:off x="270386" y="1427101"/>
            <a:ext cx="11651226" cy="646331"/>
          </a:xfrm>
          <a:prstGeom prst="rect">
            <a:avLst/>
          </a:prstGeom>
          <a:noFill/>
        </p:spPr>
        <p:txBody>
          <a:bodyPr wrap="square" rtlCol="0">
            <a:spAutoFit/>
          </a:bodyPr>
          <a:lstStyle/>
          <a:p>
            <a:pPr algn="ctr"/>
            <a:endParaRPr lang="fr-FR"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Les presqu’accidents et accidents bénins</a:t>
            </a:r>
          </a:p>
        </p:txBody>
      </p:sp>
      <p:sp>
        <p:nvSpPr>
          <p:cNvPr id="9" name="Rectangle 5">
            <a:extLst>
              <a:ext uri="{FF2B5EF4-FFF2-40B4-BE49-F238E27FC236}">
                <a16:creationId xmlns:a16="http://schemas.microsoft.com/office/drawing/2014/main" id="{2444566F-AC2D-446C-8968-AA38B894C78F}"/>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2EDBD7B0-D381-97C2-1271-4C5D3393F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34FBA67C-B730-97E8-8BBE-332208AC4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2ADD3A65-635E-47CB-63E7-5FD9C51103EB}"/>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Incidents et situations dangereuses</a:t>
            </a:r>
            <a:endParaRPr lang="fr-FR" sz="4000" b="1" dirty="0">
              <a:solidFill>
                <a:srgbClr val="EFB802"/>
              </a:solidFill>
            </a:endParaRPr>
          </a:p>
        </p:txBody>
      </p:sp>
      <p:sp>
        <p:nvSpPr>
          <p:cNvPr id="4" name="ZoneTexte 3">
            <a:extLst>
              <a:ext uri="{FF2B5EF4-FFF2-40B4-BE49-F238E27FC236}">
                <a16:creationId xmlns:a16="http://schemas.microsoft.com/office/drawing/2014/main" id="{1DDFBAD5-A9BE-E410-2567-014145BB6BD9}"/>
              </a:ext>
            </a:extLst>
          </p:cNvPr>
          <p:cNvSpPr txBox="1"/>
          <p:nvPr/>
        </p:nvSpPr>
        <p:spPr>
          <a:xfrm>
            <a:off x="1815521" y="2254188"/>
            <a:ext cx="8560956" cy="646331"/>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Vous pouvez identifier les presqu’accidents en amenant les agents à remonter les situations à risques dans leur travail quotidien.</a:t>
            </a:r>
          </a:p>
        </p:txBody>
      </p:sp>
      <p:sp>
        <p:nvSpPr>
          <p:cNvPr id="5" name="ZoneTexte 4">
            <a:extLst>
              <a:ext uri="{FF2B5EF4-FFF2-40B4-BE49-F238E27FC236}">
                <a16:creationId xmlns:a16="http://schemas.microsoft.com/office/drawing/2014/main" id="{281D2253-0E53-A657-45B4-D6D2A114AD71}"/>
              </a:ext>
            </a:extLst>
          </p:cNvPr>
          <p:cNvSpPr txBox="1"/>
          <p:nvPr/>
        </p:nvSpPr>
        <p:spPr>
          <a:xfrm>
            <a:off x="1815521" y="3542386"/>
            <a:ext cx="8560956" cy="923330"/>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Un support de communication peut être utilisé par l’agent, par exemple : l’envoie d’une photo du problème rencontrées par mail ou par le biais d’une application smartphone dédiée au signalement des situations dangereuses.</a:t>
            </a:r>
          </a:p>
        </p:txBody>
      </p:sp>
      <p:sp>
        <p:nvSpPr>
          <p:cNvPr id="6" name="ZoneTexte 5">
            <a:extLst>
              <a:ext uri="{FF2B5EF4-FFF2-40B4-BE49-F238E27FC236}">
                <a16:creationId xmlns:a16="http://schemas.microsoft.com/office/drawing/2014/main" id="{E69F067C-9994-DAA7-B469-414A9E486E0A}"/>
              </a:ext>
            </a:extLst>
          </p:cNvPr>
          <p:cNvSpPr txBox="1"/>
          <p:nvPr/>
        </p:nvSpPr>
        <p:spPr>
          <a:xfrm>
            <a:off x="1815521" y="5126854"/>
            <a:ext cx="8560956" cy="646331"/>
          </a:xfrm>
          <a:prstGeom prst="rect">
            <a:avLst/>
          </a:prstGeom>
          <a:noFill/>
          <a:ln w="38100">
            <a:solidFill>
              <a:srgbClr val="494B5C"/>
            </a:solidFill>
          </a:ln>
        </p:spPr>
        <p:txBody>
          <a:bodyPr wrap="square" rtlCol="0" anchor="ctr">
            <a:spAutoFit/>
          </a:bodyPr>
          <a:lstStyle/>
          <a:p>
            <a:pPr algn="ctr"/>
            <a:r>
              <a:rPr lang="fr-FR" dirty="0">
                <a:solidFill>
                  <a:srgbClr val="494B5C"/>
                </a:solidFill>
                <a:latin typeface="Nunito" panose="00000500000000000000" pitchFamily="2" charset="0"/>
              </a:rPr>
              <a:t>Cela permet de prévenir en amont les accidents graves et les maladies professionnelles, ainsi que les dégâts matériels.</a:t>
            </a:r>
          </a:p>
        </p:txBody>
      </p:sp>
      <p:sp>
        <p:nvSpPr>
          <p:cNvPr id="7" name="Espace réservé du numéro de diapositive 6">
            <a:extLst>
              <a:ext uri="{FF2B5EF4-FFF2-40B4-BE49-F238E27FC236}">
                <a16:creationId xmlns:a16="http://schemas.microsoft.com/office/drawing/2014/main" id="{583B7A4A-0B02-6E74-410B-0EB261F8B459}"/>
              </a:ext>
            </a:extLst>
          </p:cNvPr>
          <p:cNvSpPr>
            <a:spLocks noGrp="1"/>
          </p:cNvSpPr>
          <p:nvPr>
            <p:ph type="sldNum" sz="quarter" idx="12"/>
          </p:nvPr>
        </p:nvSpPr>
        <p:spPr/>
        <p:txBody>
          <a:bodyPr/>
          <a:lstStyle/>
          <a:p>
            <a:fld id="{C9DA91FD-F3E1-41C2-91FF-08A6B8769AEB}" type="slidenum">
              <a:rPr lang="fr-FR" smtClean="0"/>
              <a:t>7</a:t>
            </a:fld>
            <a:endParaRPr lang="fr-FR"/>
          </a:p>
        </p:txBody>
      </p:sp>
      <p:sp>
        <p:nvSpPr>
          <p:cNvPr id="17" name="Flèche : bas 16">
            <a:extLst>
              <a:ext uri="{FF2B5EF4-FFF2-40B4-BE49-F238E27FC236}">
                <a16:creationId xmlns:a16="http://schemas.microsoft.com/office/drawing/2014/main" id="{855EB27B-4F0D-E536-69A6-DE359C59D4CE}"/>
              </a:ext>
            </a:extLst>
          </p:cNvPr>
          <p:cNvSpPr/>
          <p:nvPr/>
        </p:nvSpPr>
        <p:spPr>
          <a:xfrm>
            <a:off x="5892799" y="2890552"/>
            <a:ext cx="203200" cy="641867"/>
          </a:xfrm>
          <a:prstGeom prst="downArrow">
            <a:avLst/>
          </a:prstGeom>
          <a:solidFill>
            <a:srgbClr val="494B5C"/>
          </a:solidFill>
          <a:ln>
            <a:solidFill>
              <a:srgbClr val="494B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451C381D-E668-111F-45B1-33382B6D7B8F}"/>
              </a:ext>
            </a:extLst>
          </p:cNvPr>
          <p:cNvSpPr/>
          <p:nvPr/>
        </p:nvSpPr>
        <p:spPr>
          <a:xfrm>
            <a:off x="5892799" y="4465716"/>
            <a:ext cx="203200" cy="641867"/>
          </a:xfrm>
          <a:prstGeom prst="downArrow">
            <a:avLst/>
          </a:prstGeom>
          <a:solidFill>
            <a:srgbClr val="494B5C"/>
          </a:solidFill>
          <a:ln>
            <a:solidFill>
              <a:srgbClr val="494B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318A0861-C38F-F7B4-74EB-FC6E8B370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6412729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15C2F-FE4C-2DE0-E58C-4E29B2CAFB76}"/>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BBA8930-3E1E-5589-EB5F-7189CB649CA1}"/>
              </a:ext>
            </a:extLst>
          </p:cNvPr>
          <p:cNvSpPr txBox="1"/>
          <p:nvPr/>
        </p:nvSpPr>
        <p:spPr>
          <a:xfrm>
            <a:off x="270386" y="1427101"/>
            <a:ext cx="11651226" cy="646331"/>
          </a:xfrm>
          <a:prstGeom prst="rect">
            <a:avLst/>
          </a:prstGeom>
          <a:noFill/>
        </p:spPr>
        <p:txBody>
          <a:bodyPr wrap="square" rtlCol="0">
            <a:spAutoFit/>
          </a:bodyPr>
          <a:lstStyle/>
          <a:p>
            <a:pPr algn="ctr"/>
            <a:endParaRPr lang="fr-FR" b="1" dirty="0">
              <a:solidFill>
                <a:srgbClr val="494B5C"/>
              </a:solidFill>
              <a:latin typeface="Nunito" panose="00000500000000000000" pitchFamily="2" charset="0"/>
            </a:endParaRPr>
          </a:p>
          <a:p>
            <a:pPr algn="ctr"/>
            <a:r>
              <a:rPr lang="fr-FR" b="1" dirty="0">
                <a:solidFill>
                  <a:srgbClr val="494B5C"/>
                </a:solidFill>
                <a:latin typeface="Nunito" panose="00000500000000000000" pitchFamily="2" charset="0"/>
              </a:rPr>
              <a:t>Avec cette démarche de signalement des situations dangereuses :</a:t>
            </a:r>
          </a:p>
        </p:txBody>
      </p:sp>
      <p:sp>
        <p:nvSpPr>
          <p:cNvPr id="9" name="Rectangle 5">
            <a:extLst>
              <a:ext uri="{FF2B5EF4-FFF2-40B4-BE49-F238E27FC236}">
                <a16:creationId xmlns:a16="http://schemas.microsoft.com/office/drawing/2014/main" id="{82A46AE4-2843-8CBD-EA03-71F711FF98B6}"/>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a:extLst>
              <a:ext uri="{FF2B5EF4-FFF2-40B4-BE49-F238E27FC236}">
                <a16:creationId xmlns:a16="http://schemas.microsoft.com/office/drawing/2014/main" id="{1830885E-41D0-EAB8-7901-52D00C48E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BAA9C90C-6988-34CB-8F22-191FAD1CE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02F8F821-1A80-6CE4-0294-47F57004F6B5}"/>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Incidents et situations dangereuses</a:t>
            </a:r>
            <a:endParaRPr lang="fr-FR" sz="4000" b="1" dirty="0">
              <a:solidFill>
                <a:srgbClr val="EFB802"/>
              </a:solidFill>
            </a:endParaRPr>
          </a:p>
        </p:txBody>
      </p:sp>
      <p:pic>
        <p:nvPicPr>
          <p:cNvPr id="3" name="Image 2">
            <a:extLst>
              <a:ext uri="{FF2B5EF4-FFF2-40B4-BE49-F238E27FC236}">
                <a16:creationId xmlns:a16="http://schemas.microsoft.com/office/drawing/2014/main" id="{62FC9918-14A2-CE4B-AA4F-E4DB06DB8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graphicFrame>
        <p:nvGraphicFramePr>
          <p:cNvPr id="2" name="Tableau 1">
            <a:extLst>
              <a:ext uri="{FF2B5EF4-FFF2-40B4-BE49-F238E27FC236}">
                <a16:creationId xmlns:a16="http://schemas.microsoft.com/office/drawing/2014/main" id="{2A426C57-1520-50C5-91E7-13D626EA32E8}"/>
              </a:ext>
            </a:extLst>
          </p:cNvPr>
          <p:cNvGraphicFramePr>
            <a:graphicFrameLocks noGrp="1"/>
          </p:cNvGraphicFramePr>
          <p:nvPr>
            <p:extLst>
              <p:ext uri="{D42A27DB-BD31-4B8C-83A1-F6EECF244321}">
                <p14:modId xmlns:p14="http://schemas.microsoft.com/office/powerpoint/2010/main" val="3100314171"/>
              </p:ext>
            </p:extLst>
          </p:nvPr>
        </p:nvGraphicFramePr>
        <p:xfrm>
          <a:off x="1810437" y="2504393"/>
          <a:ext cx="8571124" cy="3205480"/>
        </p:xfrm>
        <a:graphic>
          <a:graphicData uri="http://schemas.openxmlformats.org/drawingml/2006/table">
            <a:tbl>
              <a:tblPr firstRow="1" bandRow="1">
                <a:tableStyleId>{073A0DAA-6AF3-43AB-8588-CEC1D06C72B9}</a:tableStyleId>
              </a:tblPr>
              <a:tblGrid>
                <a:gridCol w="4285562">
                  <a:extLst>
                    <a:ext uri="{9D8B030D-6E8A-4147-A177-3AD203B41FA5}">
                      <a16:colId xmlns:a16="http://schemas.microsoft.com/office/drawing/2014/main" val="705996471"/>
                    </a:ext>
                  </a:extLst>
                </a:gridCol>
                <a:gridCol w="4285562">
                  <a:extLst>
                    <a:ext uri="{9D8B030D-6E8A-4147-A177-3AD203B41FA5}">
                      <a16:colId xmlns:a16="http://schemas.microsoft.com/office/drawing/2014/main" val="4234867959"/>
                    </a:ext>
                  </a:extLst>
                </a:gridCol>
              </a:tblGrid>
              <a:tr h="370840">
                <a:tc>
                  <a:txBody>
                    <a:bodyPr/>
                    <a:lstStyle/>
                    <a:p>
                      <a:pPr algn="ctr"/>
                      <a:r>
                        <a:rPr lang="fr-FR" sz="1800" dirty="0">
                          <a:latin typeface="Nunito" panose="00000500000000000000" pitchFamily="2" charset="0"/>
                        </a:rPr>
                        <a:t>Autorité Territoriale</a:t>
                      </a:r>
                    </a:p>
                  </a:txBody>
                  <a:tcPr>
                    <a:solidFill>
                      <a:srgbClr val="494B5C"/>
                    </a:solidFill>
                  </a:tcPr>
                </a:tc>
                <a:tc>
                  <a:txBody>
                    <a:bodyPr/>
                    <a:lstStyle/>
                    <a:p>
                      <a:pPr algn="ctr"/>
                      <a:r>
                        <a:rPr lang="fr-FR" sz="1800" dirty="0">
                          <a:latin typeface="Nunito" panose="00000500000000000000" pitchFamily="2" charset="0"/>
                        </a:rPr>
                        <a:t>Agent</a:t>
                      </a:r>
                    </a:p>
                  </a:txBody>
                  <a:tcPr>
                    <a:solidFill>
                      <a:srgbClr val="494B5C"/>
                    </a:solidFill>
                  </a:tcPr>
                </a:tc>
                <a:extLst>
                  <a:ext uri="{0D108BD9-81ED-4DB2-BD59-A6C34878D82A}">
                    <a16:rowId xmlns:a16="http://schemas.microsoft.com/office/drawing/2014/main" val="1521164988"/>
                  </a:ext>
                </a:extLst>
              </a:tr>
              <a:tr h="370840">
                <a:tc>
                  <a:txBody>
                    <a:bodyPr/>
                    <a:lstStyle/>
                    <a:p>
                      <a:pPr algn="ctr"/>
                      <a:r>
                        <a:rPr lang="fr-FR" sz="1800" dirty="0">
                          <a:solidFill>
                            <a:srgbClr val="494B5C"/>
                          </a:solidFill>
                          <a:latin typeface="Nunito" panose="00000500000000000000" pitchFamily="2" charset="0"/>
                        </a:rPr>
                        <a:t>Je réduis les coûts liés aux accidents : humains, et mes cotisation AT/MP </a:t>
                      </a:r>
                    </a:p>
                  </a:txBody>
                  <a:tcPr anchor="ctr"/>
                </a:tc>
                <a:tc>
                  <a:txBody>
                    <a:bodyPr/>
                    <a:lstStyle/>
                    <a:p>
                      <a:pPr algn="ctr"/>
                      <a:r>
                        <a:rPr lang="fr-FR" sz="1800" dirty="0">
                          <a:solidFill>
                            <a:srgbClr val="494B5C"/>
                          </a:solidFill>
                          <a:latin typeface="Nunito" panose="00000500000000000000" pitchFamily="2" charset="0"/>
                        </a:rPr>
                        <a:t>Je suis couvert en cas de complications  médicales</a:t>
                      </a:r>
                    </a:p>
                  </a:txBody>
                  <a:tcPr anchor="ctr"/>
                </a:tc>
                <a:extLst>
                  <a:ext uri="{0D108BD9-81ED-4DB2-BD59-A6C34878D82A}">
                    <a16:rowId xmlns:a16="http://schemas.microsoft.com/office/drawing/2014/main" val="919559499"/>
                  </a:ext>
                </a:extLst>
              </a:tr>
              <a:tr h="370840">
                <a:tc>
                  <a:txBody>
                    <a:bodyPr/>
                    <a:lstStyle/>
                    <a:p>
                      <a:pPr algn="ctr"/>
                      <a:r>
                        <a:rPr lang="fr-FR" sz="1800" dirty="0">
                          <a:solidFill>
                            <a:srgbClr val="494B5C"/>
                          </a:solidFill>
                          <a:latin typeface="Nunito" panose="00000500000000000000" pitchFamily="2" charset="0"/>
                        </a:rPr>
                        <a:t>Je réduis les coûts annexes liés (réorganisation, réparation, renouvellement…)</a:t>
                      </a:r>
                    </a:p>
                  </a:txBody>
                  <a:tcPr anchor="ctr"/>
                </a:tc>
                <a:tc>
                  <a:txBody>
                    <a:bodyPr/>
                    <a:lstStyle/>
                    <a:p>
                      <a:pPr algn="ctr"/>
                      <a:r>
                        <a:rPr lang="fr-FR" sz="1800" dirty="0">
                          <a:solidFill>
                            <a:srgbClr val="494B5C"/>
                          </a:solidFill>
                          <a:latin typeface="Nunito" panose="00000500000000000000" pitchFamily="2" charset="0"/>
                        </a:rPr>
                        <a:t>J’accède à des informations sur les contraintes réelles rencontrées.</a:t>
                      </a:r>
                    </a:p>
                  </a:txBody>
                  <a:tcPr anchor="ctr"/>
                </a:tc>
                <a:extLst>
                  <a:ext uri="{0D108BD9-81ED-4DB2-BD59-A6C34878D82A}">
                    <a16:rowId xmlns:a16="http://schemas.microsoft.com/office/drawing/2014/main" val="2697913594"/>
                  </a:ext>
                </a:extLst>
              </a:tr>
              <a:tr h="370840">
                <a:tc>
                  <a:txBody>
                    <a:bodyPr/>
                    <a:lstStyle/>
                    <a:p>
                      <a:pPr algn="ctr"/>
                      <a:r>
                        <a:rPr lang="fr-FR" sz="1800" dirty="0">
                          <a:solidFill>
                            <a:srgbClr val="494B5C"/>
                          </a:solidFill>
                          <a:latin typeface="Nunito" panose="00000500000000000000" pitchFamily="2" charset="0"/>
                        </a:rPr>
                        <a:t>Je crée ou mets à jour les protocoles de sécurité avec les informations recueillies</a:t>
                      </a:r>
                    </a:p>
                  </a:txBody>
                  <a:tcPr anchor="ctr"/>
                </a:tc>
                <a:tc>
                  <a:txBody>
                    <a:bodyPr/>
                    <a:lstStyle/>
                    <a:p>
                      <a:pPr algn="ctr"/>
                      <a:r>
                        <a:rPr lang="fr-FR" sz="1800" dirty="0">
                          <a:solidFill>
                            <a:srgbClr val="494B5C"/>
                          </a:solidFill>
                          <a:latin typeface="Nunito" panose="00000500000000000000" pitchFamily="2" charset="0"/>
                        </a:rPr>
                        <a:t>Je partage sur les problématiques rencontrées lors de mes activités</a:t>
                      </a:r>
                    </a:p>
                  </a:txBody>
                  <a:tcPr anchor="ctr"/>
                </a:tc>
                <a:extLst>
                  <a:ext uri="{0D108BD9-81ED-4DB2-BD59-A6C34878D82A}">
                    <a16:rowId xmlns:a16="http://schemas.microsoft.com/office/drawing/2014/main" val="2834908095"/>
                  </a:ext>
                </a:extLst>
              </a:tr>
              <a:tr h="370840">
                <a:tc>
                  <a:txBody>
                    <a:bodyPr/>
                    <a:lstStyle/>
                    <a:p>
                      <a:pPr algn="ctr"/>
                      <a:r>
                        <a:rPr lang="fr-FR" sz="1800" dirty="0">
                          <a:solidFill>
                            <a:srgbClr val="494B5C"/>
                          </a:solidFill>
                          <a:latin typeface="Nunito" panose="00000500000000000000" pitchFamily="2" charset="0"/>
                        </a:rPr>
                        <a:t>Je fidélise mes agents en améliorant les conditions de travail </a:t>
                      </a:r>
                    </a:p>
                  </a:txBody>
                  <a:tcPr anchor="ctr"/>
                </a:tc>
                <a:tc>
                  <a:txBody>
                    <a:bodyPr/>
                    <a:lstStyle/>
                    <a:p>
                      <a:pPr algn="ctr"/>
                      <a:r>
                        <a:rPr lang="fr-FR" sz="1800" dirty="0">
                          <a:solidFill>
                            <a:srgbClr val="494B5C"/>
                          </a:solidFill>
                          <a:latin typeface="Nunito" panose="00000500000000000000" pitchFamily="2" charset="0"/>
                        </a:rPr>
                        <a:t>Je suis entendu et reconnu sur mes difficultés rencontrées dans mon travail</a:t>
                      </a:r>
                    </a:p>
                  </a:txBody>
                  <a:tcPr anchor="ctr"/>
                </a:tc>
                <a:extLst>
                  <a:ext uri="{0D108BD9-81ED-4DB2-BD59-A6C34878D82A}">
                    <a16:rowId xmlns:a16="http://schemas.microsoft.com/office/drawing/2014/main" val="675719212"/>
                  </a:ext>
                </a:extLst>
              </a:tr>
            </a:tbl>
          </a:graphicData>
        </a:graphic>
      </p:graphicFrame>
      <p:sp>
        <p:nvSpPr>
          <p:cNvPr id="5" name="Espace réservé du numéro de diapositive 4">
            <a:extLst>
              <a:ext uri="{FF2B5EF4-FFF2-40B4-BE49-F238E27FC236}">
                <a16:creationId xmlns:a16="http://schemas.microsoft.com/office/drawing/2014/main" id="{F66060FF-3074-4B90-F322-E49D63230C6D}"/>
              </a:ext>
            </a:extLst>
          </p:cNvPr>
          <p:cNvSpPr>
            <a:spLocks noGrp="1"/>
          </p:cNvSpPr>
          <p:nvPr>
            <p:ph type="sldNum" sz="quarter" idx="12"/>
          </p:nvPr>
        </p:nvSpPr>
        <p:spPr/>
        <p:txBody>
          <a:bodyPr/>
          <a:lstStyle/>
          <a:p>
            <a:fld id="{C9DA91FD-F3E1-41C2-91FF-08A6B8769AEB}" type="slidenum">
              <a:rPr lang="fr-FR" smtClean="0"/>
              <a:t>8</a:t>
            </a:fld>
            <a:endParaRPr lang="fr-FR"/>
          </a:p>
        </p:txBody>
      </p:sp>
    </p:spTree>
    <p:extLst>
      <p:ext uri="{BB962C8B-B14F-4D97-AF65-F5344CB8AC3E}">
        <p14:creationId xmlns:p14="http://schemas.microsoft.com/office/powerpoint/2010/main" val="38851014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E80F2-DCD4-1236-83A5-A83F97BFA85D}"/>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3EC5EBDB-229A-68DE-4F15-46E28007D9CE}"/>
              </a:ext>
            </a:extLst>
          </p:cNvPr>
          <p:cNvSpPr>
            <a:spLocks noChangeArrowheads="1"/>
          </p:cNvSpPr>
          <p:nvPr/>
        </p:nvSpPr>
        <p:spPr bwMode="auto">
          <a:xfrm>
            <a:off x="799719" y="66149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a:extLst>
              <a:ext uri="{FF2B5EF4-FFF2-40B4-BE49-F238E27FC236}">
                <a16:creationId xmlns:a16="http://schemas.microsoft.com/office/drawing/2014/main" id="{625940EA-395C-5D7F-8A71-7F5BDDCF2092}"/>
              </a:ext>
            </a:extLst>
          </p:cNvPr>
          <p:cNvSpPr txBox="1"/>
          <p:nvPr/>
        </p:nvSpPr>
        <p:spPr>
          <a:xfrm>
            <a:off x="270387" y="1713589"/>
            <a:ext cx="11651226" cy="3231654"/>
          </a:xfrm>
          <a:prstGeom prst="rect">
            <a:avLst/>
          </a:prstGeom>
          <a:noFill/>
        </p:spPr>
        <p:txBody>
          <a:bodyPr wrap="square" rtlCol="0">
            <a:spAutoFit/>
          </a:bodyPr>
          <a:lstStyle/>
          <a:p>
            <a:pPr algn="just"/>
            <a:endParaRPr lang="fr-FR" sz="2400" dirty="0">
              <a:solidFill>
                <a:srgbClr val="494B5C"/>
              </a:solidFill>
              <a:latin typeface="Nunito" panose="00000500000000000000" pitchFamily="2" charset="0"/>
            </a:endParaRPr>
          </a:p>
          <a:p>
            <a:r>
              <a:rPr lang="fr-FR" dirty="0">
                <a:solidFill>
                  <a:srgbClr val="494B5C"/>
                </a:solidFill>
                <a:latin typeface="Nunito" panose="00000500000000000000" pitchFamily="2" charset="0"/>
              </a:rPr>
              <a:t>Suite à la survenue d’un accident, </a:t>
            </a:r>
            <a:r>
              <a:rPr lang="fr-FR" b="1" dirty="0">
                <a:solidFill>
                  <a:srgbClr val="494B5C"/>
                </a:solidFill>
                <a:latin typeface="Nunito" panose="00000500000000000000" pitchFamily="2" charset="0"/>
              </a:rPr>
              <a:t>l’agent doit informer </a:t>
            </a:r>
            <a:r>
              <a:rPr lang="fr-FR" dirty="0">
                <a:solidFill>
                  <a:srgbClr val="494B5C"/>
                </a:solidFill>
                <a:latin typeface="Nunito" panose="00000500000000000000" pitchFamily="2" charset="0"/>
              </a:rPr>
              <a:t>son employeur :</a:t>
            </a:r>
          </a:p>
          <a:p>
            <a:pPr algn="just"/>
            <a:endParaRPr lang="fr-FR" b="1" dirty="0">
              <a:solidFill>
                <a:srgbClr val="494B5C"/>
              </a:solidFill>
              <a:latin typeface="Nunito" panose="00000500000000000000" pitchFamily="2" charset="0"/>
            </a:endParaRPr>
          </a:p>
          <a:p>
            <a:pPr algn="just"/>
            <a:r>
              <a:rPr lang="fr-FR" dirty="0">
                <a:solidFill>
                  <a:srgbClr val="494B5C"/>
                </a:solidFill>
                <a:latin typeface="Nunito" panose="00000500000000000000" pitchFamily="2" charset="0"/>
              </a:rPr>
              <a:t>Afin de faciliter cette remontée d’information, </a:t>
            </a:r>
            <a:r>
              <a:rPr lang="fr-FR" b="1" dirty="0">
                <a:solidFill>
                  <a:srgbClr val="494B5C"/>
                </a:solidFill>
                <a:latin typeface="Nunito" panose="00000500000000000000" pitchFamily="2" charset="0"/>
              </a:rPr>
              <a:t>une procédure interne</a:t>
            </a:r>
            <a:r>
              <a:rPr lang="fr-FR" dirty="0">
                <a:solidFill>
                  <a:srgbClr val="494B5C"/>
                </a:solidFill>
                <a:latin typeface="Nunito" panose="00000500000000000000" pitchFamily="2" charset="0"/>
              </a:rPr>
              <a:t>, de gestion et suivi des accidents du travail, permet de définir pour chaque agent et service, la démarche à mettre en œuvre lorsqu’un accident se produit.</a:t>
            </a:r>
          </a:p>
          <a:p>
            <a:pPr algn="just"/>
            <a:endParaRPr lang="fr-FR" dirty="0">
              <a:solidFill>
                <a:srgbClr val="494B5C"/>
              </a:solidFill>
              <a:latin typeface="Nunito" panose="00000500000000000000" pitchFamily="2" charset="0"/>
            </a:endParaRPr>
          </a:p>
          <a:p>
            <a:r>
              <a:rPr lang="fr-FR" dirty="0">
                <a:solidFill>
                  <a:srgbClr val="494B5C"/>
                </a:solidFill>
                <a:latin typeface="Nunito" panose="00000500000000000000" pitchFamily="2" charset="0"/>
              </a:rPr>
              <a:t>La rédaction et l’affichage d’une </a:t>
            </a:r>
            <a:r>
              <a:rPr lang="fr-FR" b="1" dirty="0">
                <a:solidFill>
                  <a:srgbClr val="494B5C"/>
                </a:solidFill>
                <a:latin typeface="Nunito" panose="00000500000000000000" pitchFamily="2" charset="0"/>
              </a:rPr>
              <a:t>note interne </a:t>
            </a:r>
            <a:r>
              <a:rPr lang="fr-FR" dirty="0">
                <a:solidFill>
                  <a:srgbClr val="494B5C"/>
                </a:solidFill>
                <a:latin typeface="Nunito" panose="00000500000000000000" pitchFamily="2" charset="0"/>
              </a:rPr>
              <a:t>permettra à l’ensemble du personnel d’en prendre connaissance.</a:t>
            </a:r>
          </a:p>
          <a:p>
            <a:r>
              <a:rPr lang="fr-FR" dirty="0">
                <a:solidFill>
                  <a:srgbClr val="494B5C"/>
                </a:solidFill>
                <a:latin typeface="Nunito" panose="00000500000000000000" pitchFamily="2" charset="0"/>
              </a:rPr>
              <a:t>Pour faciliter la conservation des informations et leur traitement, il est conseillé en parallèle de </a:t>
            </a:r>
            <a:r>
              <a:rPr lang="fr-FR" b="1" dirty="0">
                <a:solidFill>
                  <a:srgbClr val="494B5C"/>
                </a:solidFill>
                <a:latin typeface="Nunito" panose="00000500000000000000" pitchFamily="2" charset="0"/>
              </a:rPr>
              <a:t>recenser et d’enregistrer dans un document ou un logiciel, tous les accidents, même bénins, mais également les presqu’accidents et les incidents.</a:t>
            </a:r>
            <a:endParaRPr lang="fr-FR" dirty="0">
              <a:solidFill>
                <a:srgbClr val="494B5C"/>
              </a:solidFill>
              <a:latin typeface="Nunito" panose="00000500000000000000" pitchFamily="2" charset="0"/>
            </a:endParaRPr>
          </a:p>
          <a:p>
            <a:endParaRPr lang="fr-FR" dirty="0">
              <a:solidFill>
                <a:srgbClr val="494B5C"/>
              </a:solidFill>
              <a:latin typeface="Nunito" panose="00000500000000000000" pitchFamily="2" charset="0"/>
            </a:endParaRPr>
          </a:p>
        </p:txBody>
      </p:sp>
      <p:pic>
        <p:nvPicPr>
          <p:cNvPr id="8" name="Image 7">
            <a:extLst>
              <a:ext uri="{FF2B5EF4-FFF2-40B4-BE49-F238E27FC236}">
                <a16:creationId xmlns:a16="http://schemas.microsoft.com/office/drawing/2014/main" id="{47CDF95F-4496-A8D6-84E9-FB72BB407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8411" y="171870"/>
            <a:ext cx="1493957" cy="1374941"/>
          </a:xfrm>
          <a:prstGeom prst="rect">
            <a:avLst/>
          </a:prstGeom>
          <a:noFill/>
          <a:ln>
            <a:noFill/>
          </a:ln>
        </p:spPr>
      </p:pic>
      <p:pic>
        <p:nvPicPr>
          <p:cNvPr id="12" name="Image 11">
            <a:extLst>
              <a:ext uri="{FF2B5EF4-FFF2-40B4-BE49-F238E27FC236}">
                <a16:creationId xmlns:a16="http://schemas.microsoft.com/office/drawing/2014/main" id="{D3CAD647-CF7E-74F2-B1FF-4C8A15B28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285" y="1084815"/>
            <a:ext cx="1711430" cy="342286"/>
          </a:xfrm>
          <a:prstGeom prst="rect">
            <a:avLst/>
          </a:prstGeom>
        </p:spPr>
      </p:pic>
      <p:sp>
        <p:nvSpPr>
          <p:cNvPr id="15" name="Titre 1">
            <a:extLst>
              <a:ext uri="{FF2B5EF4-FFF2-40B4-BE49-F238E27FC236}">
                <a16:creationId xmlns:a16="http://schemas.microsoft.com/office/drawing/2014/main" id="{E3673D06-9416-59C2-4B47-611C99E17CD8}"/>
              </a:ext>
            </a:extLst>
          </p:cNvPr>
          <p:cNvSpPr txBox="1">
            <a:spLocks/>
          </p:cNvSpPr>
          <p:nvPr/>
        </p:nvSpPr>
        <p:spPr>
          <a:xfrm>
            <a:off x="1" y="-2869"/>
            <a:ext cx="12191999" cy="108481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lgn="ctr"/>
            <a:r>
              <a:rPr lang="fr-FR" sz="4000" b="1" dirty="0">
                <a:solidFill>
                  <a:srgbClr val="494B5C"/>
                </a:solidFill>
                <a:latin typeface="Nunito" pitchFamily="2" charset="0"/>
              </a:rPr>
              <a:t>La procédure en cas d’accidents</a:t>
            </a:r>
            <a:r>
              <a:rPr lang="fr-FR" sz="4000" b="1" dirty="0">
                <a:solidFill>
                  <a:srgbClr val="EFB802"/>
                </a:solidFill>
              </a:rPr>
              <a:t> </a:t>
            </a:r>
          </a:p>
        </p:txBody>
      </p:sp>
      <p:pic>
        <p:nvPicPr>
          <p:cNvPr id="11" name="Image 10">
            <a:extLst>
              <a:ext uri="{FF2B5EF4-FFF2-40B4-BE49-F238E27FC236}">
                <a16:creationId xmlns:a16="http://schemas.microsoft.com/office/drawing/2014/main" id="{E082E39D-E26C-025E-D7F9-EF8B51A3CEA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15" b="96923" l="1726" r="85073">
                        <a14:foregroundMark x1="16997" y1="24957" x2="20449" y2="18120"/>
                        <a14:foregroundMark x1="79896" y1="28205" x2="78516" y2="18120"/>
                        <a14:foregroundMark x1="24676" y1="34701" x2="24849" y2="41368"/>
                        <a14:foregroundMark x1="5177" y1="89915" x2="6644" y2="89573"/>
                        <a14:foregroundMark x1="5004" y1="89915" x2="2847" y2="90427"/>
                        <a14:foregroundMark x1="7334" y1="90256" x2="36324" y2="90085"/>
                        <a14:foregroundMark x1="56169" y1="90769" x2="68507" y2="90256"/>
                      </a14:backgroundRemoval>
                    </a14:imgEffect>
                  </a14:imgLayer>
                </a14:imgProps>
              </a:ext>
            </a:extLst>
          </a:blip>
          <a:srcRect r="13369"/>
          <a:stretch>
            <a:fillRect/>
          </a:stretch>
        </p:blipFill>
        <p:spPr>
          <a:xfrm>
            <a:off x="5587133" y="5044273"/>
            <a:ext cx="2511838" cy="1512377"/>
          </a:xfrm>
          <a:prstGeom prst="rect">
            <a:avLst/>
          </a:prstGeom>
        </p:spPr>
      </p:pic>
      <p:sp>
        <p:nvSpPr>
          <p:cNvPr id="4" name="Espace réservé du numéro de diapositive 3">
            <a:extLst>
              <a:ext uri="{FF2B5EF4-FFF2-40B4-BE49-F238E27FC236}">
                <a16:creationId xmlns:a16="http://schemas.microsoft.com/office/drawing/2014/main" id="{77A5D4AB-57E0-98E5-F1B9-6FA66ABA666D}"/>
              </a:ext>
            </a:extLst>
          </p:cNvPr>
          <p:cNvSpPr>
            <a:spLocks noGrp="1"/>
          </p:cNvSpPr>
          <p:nvPr>
            <p:ph type="sldNum" sz="quarter" idx="12"/>
          </p:nvPr>
        </p:nvSpPr>
        <p:spPr/>
        <p:txBody>
          <a:bodyPr/>
          <a:lstStyle/>
          <a:p>
            <a:fld id="{C9DA91FD-F3E1-41C2-91FF-08A6B8769AEB}" type="slidenum">
              <a:rPr lang="fr-FR" smtClean="0"/>
              <a:t>9</a:t>
            </a:fld>
            <a:endParaRPr lang="fr-FR"/>
          </a:p>
        </p:txBody>
      </p:sp>
      <p:pic>
        <p:nvPicPr>
          <p:cNvPr id="5" name="Image 4">
            <a:extLst>
              <a:ext uri="{FF2B5EF4-FFF2-40B4-BE49-F238E27FC236}">
                <a16:creationId xmlns:a16="http://schemas.microsoft.com/office/drawing/2014/main" id="{8976CB4C-589D-F28C-840B-4F45505514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873665" cy="6858000"/>
          </a:xfrm>
          <a:prstGeom prst="rect">
            <a:avLst/>
          </a:prstGeom>
        </p:spPr>
      </p:pic>
    </p:spTree>
    <p:extLst>
      <p:ext uri="{BB962C8B-B14F-4D97-AF65-F5344CB8AC3E}">
        <p14:creationId xmlns:p14="http://schemas.microsoft.com/office/powerpoint/2010/main" val="1012871741"/>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2927</Words>
  <Application>Microsoft Office PowerPoint</Application>
  <PresentationFormat>Grand écran</PresentationFormat>
  <Paragraphs>392</Paragraphs>
  <Slides>25</Slides>
  <Notes>24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Nunito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PECORELLA</dc:creator>
  <cp:lastModifiedBy>Isabelle BOURGUE</cp:lastModifiedBy>
  <cp:revision>50</cp:revision>
  <cp:lastPrinted>2026-06-11T12:21:11Z</cp:lastPrinted>
  <dcterms:created xsi:type="dcterms:W3CDTF">2024-03-11T10:45:45Z</dcterms:created>
  <dcterms:modified xsi:type="dcterms:W3CDTF">2026-06-12T07:30:47Z</dcterms:modified>
</cp:coreProperties>
</file>