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577" r:id="rId3"/>
    <p:sldId id="552" r:id="rId4"/>
    <p:sldId id="565" r:id="rId5"/>
    <p:sldId id="561" r:id="rId6"/>
    <p:sldId id="580" r:id="rId7"/>
    <p:sldId id="562" r:id="rId8"/>
    <p:sldId id="566" r:id="rId9"/>
    <p:sldId id="578" r:id="rId10"/>
    <p:sldId id="575" r:id="rId11"/>
    <p:sldId id="567" r:id="rId12"/>
    <p:sldId id="579" r:id="rId13"/>
    <p:sldId id="576" r:id="rId14"/>
    <p:sldId id="559" r:id="rId15"/>
    <p:sldId id="553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 SERET" initials="HS" lastIdx="1" clrIdx="0">
    <p:extLst>
      <p:ext uri="{19B8F6BF-5375-455C-9EA6-DF929625EA0E}">
        <p15:presenceInfo xmlns:p15="http://schemas.microsoft.com/office/powerpoint/2012/main" userId="S-1-5-21-1974120736-2014099565-2397025297-2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E37"/>
    <a:srgbClr val="494B5C"/>
    <a:srgbClr val="B83318"/>
    <a:srgbClr val="7C6FAD"/>
    <a:srgbClr val="F4C000"/>
    <a:srgbClr val="FFFFFF"/>
    <a:srgbClr val="845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F967-56F0-4045-B23C-4E75CD7457A7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640E5-0B5D-41F9-A9C4-ED0C18B561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44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A2858-274E-09F1-6660-04DEA4FBA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5CA924-6807-BBBF-DDF0-CC259DCE7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9DA3998-6F9A-09ED-D4E4-CA021E2D4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99615C-1753-9689-8802-49F460C63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5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323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99F51-2D5C-5DB4-0F46-7F23C4DA8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19D1FA-95D8-2C10-14B5-A921C6939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5C6B10-97FC-714B-E44E-230CB3F37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160C1D-A8C7-D8B6-377C-C7892BDF5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45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70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39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78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44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9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5F1E0-E645-8AA4-1C5A-10B894F0D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E7231F4-3582-EB55-84EC-B5B9A27167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69CDEC-A5EF-F227-1B01-EFB9E9BD3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9F8232-BC63-386C-9808-5D467781D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90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868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67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56E03-3AFC-3F5A-07F4-CC54E45AF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2318C9-F458-D020-E1BA-5F56A1386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963D5F-B9BE-C2F2-F2E6-82A5F0BD3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7F3CE8-B2DC-49EC-AE50-9FE1952F0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63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B4823-E439-463E-ADEC-ABC244BC2C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22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788DA-E408-B2E0-77A9-103457DED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41CDD5-8306-E310-C5B0-63CE2FBF5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9F2AC-7C0A-FF98-AA7A-56B6C55C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9ABE83-F34C-BEA8-8FDA-187014DA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02770-146F-B7DD-3499-F6446E0A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03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E8734-91AA-A36A-4CD5-575D502C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AF5020-7CCB-BCAB-AC3E-D41D1075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31510-634E-080B-DFF8-4F94E146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910A0-8D92-1A0B-9F2F-A56426C4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0DA626-7DF6-2BEF-118B-B296A965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0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6C202D-4410-8C46-2071-A94509853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591D8D-54E1-9DD8-72C4-71F971DD9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C11FA0-D7D3-62A4-3DAF-26492402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C3363F-CBE0-FF7F-BF6F-97028932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28B52-8576-31DA-DEFB-E0BCF476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75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B4DC6-802B-FA19-9D21-6A11C6FD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5369C-0564-50B6-ABCF-A4976495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97E305-E0B1-92CA-70FF-7D4D34F3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A489F-6AA6-81A3-57C7-496A39AF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190B97-D121-6DC9-C430-52A3DDA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0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A4352-60D7-6F6B-E0F0-9D07BB5D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5B13C4-83A5-E7CE-E578-640114AC8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D64828-8F3E-ED7E-7337-62B641EE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7F8408-063B-4EBD-EB14-73FB4DF2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15F40-E8ED-B53E-C867-BF4B7539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F9A05-5D70-56F8-CBF9-7EA0C876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6FFB1-CA0D-83CE-A033-484C44D9D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0561CD-E409-F5A1-B99A-1BBC0C83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2B06A2-9DCE-A693-C3ED-1D12C25F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D8FA4C-F26B-7839-010C-E504D8C6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BDC838-56BE-105F-F502-3FA79270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95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A7FD2-C4BD-C6D2-EEF7-BC6CA59D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4A1156-2477-8F77-922C-B80DDF9C8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0A81D7-E560-F3C0-D843-F19846CE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848D18-7BA6-8888-DC32-97D72D2F2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C9798B9-9EDA-E50D-CA55-02C60F688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E25743-AB4E-00F0-5969-F8E7AABF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286E85-0BE5-8A6E-81D7-73E1FBA2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790EF8-3A58-9441-A390-D6BC88AE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4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AA835-A9A1-42E3-1FBF-80B3C800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A8BF5E-91AE-2E01-75DA-DCDF68F9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C09603-7E3E-80C2-C51A-304B6BB5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0D20BA-E69E-3F50-58DB-FE0D6A62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2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C69A3E-3FFF-34C0-F0D3-B2141415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B51AEE-EC56-4155-7A90-D5A007E3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FF4E5D-A5FC-5E5A-5C1A-8B9FB46C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35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8E735C-311D-5AEF-6C9B-6528CBA2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EE7583-5831-2984-6408-09DE2C07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6E7CF0-9357-2589-3B0A-8F204865B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911960-AD6D-3F93-9594-4ADD6410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EA7754-6308-D074-CF76-062EDCDF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167AD4-40E9-F0B6-52F5-0FF36B65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2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307855-52E7-0F4B-B6BA-15E6D357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8CB468D-3D1D-8831-981B-B1B096850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C5EEE4-79D5-3A71-BDFA-BBCA64B4F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350568-3D19-A273-1708-C3B945E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92C213-5A45-20CF-3494-24632CFC3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D68093-5940-B1D3-76AD-B133B04D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6C0DAF-DE25-D385-5B2E-A9B0B411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6480DF-1F7D-BE20-CD0E-BF71CD3F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5B0A7-2126-33C7-BDD4-6CC64B830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329A-62AB-4920-9DB1-FDDD046B3940}" type="datetimeFigureOut">
              <a:rPr lang="fr-FR" smtClean="0"/>
              <a:t>08/03/2025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F536DA-47A7-9470-2E87-FE5811E83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38769-F36C-04B9-2980-1929BA8F4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A91FD-F3E1-41C2-91FF-08A6B8769A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https://www.legifrance.gouv.fr/affichCodeArticle.do;jsessionid=12A5B082D993D57B6AECA34371BE1AE2.tpdjo02v_1?idArticle=LEGIARTI000019993404&amp;cidTexte=LEGITEXT000006072050&amp;dateTexte=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g27.fr/wp-content/uploads/2023/03/cadre-reglementaire-du.pdf" TargetMode="External"/><Relationship Id="rId11" Type="http://schemas.microsoft.com/office/2007/relationships/hdphoto" Target="../media/hdphoto1.wdp"/><Relationship Id="rId5" Type="http://schemas.openxmlformats.org/officeDocument/2006/relationships/hyperlink" Target="https://www.legifrance.gouv.fr/loda/id/JORFTEXT000000408526/#:~:text=Dans%20les%20r%C3%A9sum%C3%A9s-,D%C3%A9cret%20n%C2%B02001%2D1016%20du%205%20novembre%202001%20portant,D%C3%A9crets%20en%20Conseil%20d'Etat)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VZdzKcC03Q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4gk4uEKskS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365.eu.vadesecure.com/safeproxy/v4?f=mPzVsaKLWIjYLOGTeiSLjwQxv_fv8ALXeY_oy6LTXXhUUi-s25_f05GwQnSSyxVj&amp;i=IoS0cjuc0nFhdbhaBvmREccGRDI-_AQRTqrKXmRMbQirPhaw9z2QqR1mr0MyQPzS9RVryjh1288bgksIGJrS3g&amp;k=iTdW&amp;r=e0FDB9agujqK2f7HXwB_aTapBRzNFDNOulqqrb5RzO0xr5MbSzHyc1YwrCG3Pbak&amp;s=9e11d16ad8a5e694deba50cb1b5e7a3680c5ad1ba0b6058068e8a5ac64bf3263&amp;u=https%3A%2F%2Fwww.cdg05.com%2F" TargetMode="External"/><Relationship Id="rId5" Type="http://schemas.openxmlformats.org/officeDocument/2006/relationships/hyperlink" Target="mailto:Justine.bonhomme@cd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72D6837-179D-B343-2DA8-66D7F4C4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2551" cy="68733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5D8EBF0-3619-E286-1CC2-7FDDD6F4E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9116" y="199580"/>
            <a:ext cx="4029396" cy="370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202A1F-830F-5FEC-4F04-1C428BDB9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89" y="3968181"/>
            <a:ext cx="1346710" cy="26934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538C31C-8F1B-4607-16A1-1F8687FA7AD1}"/>
              </a:ext>
            </a:extLst>
          </p:cNvPr>
          <p:cNvSpPr txBox="1"/>
          <p:nvPr/>
        </p:nvSpPr>
        <p:spPr>
          <a:xfrm>
            <a:off x="4338441" y="4672900"/>
            <a:ext cx="76483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494B5C"/>
                </a:solidFill>
                <a:latin typeface="Nunito" pitchFamily="2" charset="0"/>
              </a:rPr>
              <a:t>Risque ROUTIER en milieu Professionnel</a:t>
            </a:r>
            <a:br>
              <a:rPr lang="fr-FR" sz="3600" b="1" dirty="0">
                <a:solidFill>
                  <a:srgbClr val="494B5C"/>
                </a:solidFill>
                <a:latin typeface="Nunito" pitchFamily="2" charset="0"/>
              </a:rPr>
            </a:br>
            <a:endParaRPr lang="fr-FR" sz="3600" dirty="0">
              <a:solidFill>
                <a:srgbClr val="494B5C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9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C381C6E-032B-B2FA-6AE9-FF56CB862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4873665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C6F9A9BE-6264-0A2E-CC86-AAB9B71B12F7}"/>
              </a:ext>
            </a:extLst>
          </p:cNvPr>
          <p:cNvSpPr txBox="1">
            <a:spLocks/>
          </p:cNvSpPr>
          <p:nvPr/>
        </p:nvSpPr>
        <p:spPr>
          <a:xfrm>
            <a:off x="182880" y="0"/>
            <a:ext cx="12009120" cy="1056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F4C000"/>
                </a:solidFill>
                <a:latin typeface="Nunito" pitchFamily="2" charset="0"/>
              </a:rPr>
              <a:t>Points à vérifier</a:t>
            </a:r>
            <a:endParaRPr lang="fr-FR" sz="4000" b="1" dirty="0">
              <a:solidFill>
                <a:srgbClr val="F4C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3DC345-1252-85C9-8D20-0A9F23EAFE1C}"/>
              </a:ext>
            </a:extLst>
          </p:cNvPr>
          <p:cNvSpPr txBox="1"/>
          <p:nvPr/>
        </p:nvSpPr>
        <p:spPr>
          <a:xfrm>
            <a:off x="183355" y="1779728"/>
            <a:ext cx="11651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000" dirty="0">
              <a:solidFill>
                <a:srgbClr val="494B5C"/>
              </a:solidFill>
              <a:latin typeface="Nunito" pitchFamily="2" charset="0"/>
            </a:endParaRPr>
          </a:p>
          <a:p>
            <a:pPr algn="just"/>
            <a:endParaRPr lang="fr-FR" sz="2000" dirty="0">
              <a:solidFill>
                <a:srgbClr val="494B5C"/>
              </a:solidFill>
              <a:latin typeface="Nunito" pitchFamily="2" charset="0"/>
            </a:endParaRPr>
          </a:p>
          <a:p>
            <a:pPr algn="just"/>
            <a:endParaRPr lang="fr-FR" sz="2000" dirty="0">
              <a:solidFill>
                <a:srgbClr val="494B5C"/>
              </a:solidFill>
              <a:latin typeface="Nunito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2" y="154271"/>
            <a:ext cx="1028643" cy="94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73EF7D-6892-9B51-03E4-0870AFCE0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060660"/>
            <a:ext cx="1711430" cy="342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1A26F24-B621-05AC-D083-61ECA95FC082}"/>
              </a:ext>
            </a:extLst>
          </p:cNvPr>
          <p:cNvSpPr txBox="1"/>
          <p:nvPr/>
        </p:nvSpPr>
        <p:spPr>
          <a:xfrm>
            <a:off x="2300843" y="1541186"/>
            <a:ext cx="7846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94B5C"/>
                </a:solidFill>
                <a:latin typeface="Nunito" panose="00000500000000000000" pitchFamily="2" charset="0"/>
              </a:rPr>
              <a:t>L’employeur peut demander à l’agent s’il possède: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494B5C"/>
                </a:solidFill>
                <a:latin typeface="Nunito" panose="00000500000000000000" pitchFamily="2" charset="0"/>
              </a:rPr>
              <a:t>Permis de conduire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 err="1">
                <a:solidFill>
                  <a:srgbClr val="494B5C"/>
                </a:solidFill>
                <a:latin typeface="Nunito" panose="00000500000000000000" pitchFamily="2" charset="0"/>
              </a:rPr>
              <a:t>Caces</a:t>
            </a:r>
            <a:endParaRPr lang="fr-FR" sz="2000" b="1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494B5C"/>
                </a:solidFill>
                <a:latin typeface="Nunito" panose="00000500000000000000" pitchFamily="2" charset="0"/>
              </a:rPr>
              <a:t>FCO / FIMO </a:t>
            </a:r>
            <a:r>
              <a:rPr lang="fr-FR" sz="2000" dirty="0">
                <a:solidFill>
                  <a:srgbClr val="494B5C"/>
                </a:solidFill>
                <a:latin typeface="Nunito" panose="00000500000000000000" pitchFamily="2" charset="0"/>
              </a:rPr>
              <a:t>en cours de validité.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494B5C"/>
                </a:solidFill>
                <a:latin typeface="Nunito" panose="00000500000000000000" pitchFamily="2" charset="0"/>
              </a:rPr>
              <a:t>Carte tachygraphe</a:t>
            </a:r>
          </a:p>
          <a:p>
            <a:pPr algn="ctr"/>
            <a:endParaRPr lang="fr-FR" sz="2000" dirty="0">
              <a:latin typeface="Nunito Semi Bold" panose="020B060402020202020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B20BC-C024-2DB6-3978-868619D6BCBF}"/>
              </a:ext>
            </a:extLst>
          </p:cNvPr>
          <p:cNvSpPr txBox="1"/>
          <p:nvPr/>
        </p:nvSpPr>
        <p:spPr>
          <a:xfrm rot="10800000" flipV="1">
            <a:off x="2364841" y="5522496"/>
            <a:ext cx="8028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Nunito Semi Bold" panose="020B0604020202020204" charset="0"/>
              </a:rPr>
              <a:t>Prévoir dans le </a:t>
            </a:r>
            <a:r>
              <a:rPr lang="fr-FR" sz="2000" b="1" dirty="0">
                <a:latin typeface="Nunito Semi Bold" panose="020B0604020202020204" charset="0"/>
              </a:rPr>
              <a:t>règlement intérieur </a:t>
            </a:r>
            <a:r>
              <a:rPr lang="fr-FR" sz="2000" dirty="0">
                <a:latin typeface="Nunito Semi Bold" panose="020B0604020202020204" charset="0"/>
              </a:rPr>
              <a:t>ou/ et dans le contrat de travail, la possibilité d'une </a:t>
            </a:r>
            <a:r>
              <a:rPr lang="fr-FR" sz="2000" b="1" dirty="0">
                <a:latin typeface="Nunito Semi Bold" panose="020B0604020202020204" charset="0"/>
              </a:rPr>
              <a:t>vérification régulière du permis de conduire</a:t>
            </a:r>
            <a:r>
              <a:rPr lang="fr-FR" sz="2000" dirty="0">
                <a:latin typeface="Nunito Semi Bold" panose="020B0604020202020204" charset="0"/>
              </a:rPr>
              <a:t>,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45133B-7647-E595-A75E-6A6D27D6B7AE}"/>
              </a:ext>
            </a:extLst>
          </p:cNvPr>
          <p:cNvSpPr txBox="1"/>
          <p:nvPr/>
        </p:nvSpPr>
        <p:spPr>
          <a:xfrm>
            <a:off x="5161518" y="4218993"/>
            <a:ext cx="52315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Nunito Semi Bold" panose="020B0604020202020204" charset="0"/>
              </a:rPr>
              <a:t>L’employeur public n’a aucunement le droit de demander à l’agent le nombre de </a:t>
            </a:r>
            <a:r>
              <a:rPr lang="fr-FR" sz="2000" b="1" dirty="0">
                <a:latin typeface="Nunito Semi Bold" panose="020B0604020202020204" charset="0"/>
              </a:rPr>
              <a:t>points détenus </a:t>
            </a:r>
            <a:r>
              <a:rPr lang="fr-FR" sz="2000" dirty="0">
                <a:latin typeface="Nunito Semi Bold" panose="020B0604020202020204" charset="0"/>
              </a:rPr>
              <a:t>sur son permis de conduire.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8B611F-DBC6-B89C-854F-6E482A7E9625}"/>
              </a:ext>
            </a:extLst>
          </p:cNvPr>
          <p:cNvSpPr txBox="1"/>
          <p:nvPr/>
        </p:nvSpPr>
        <p:spPr>
          <a:xfrm>
            <a:off x="5161518" y="3429000"/>
            <a:ext cx="4986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Nunito Semi Bold" panose="020B0604020202020204" charset="0"/>
              </a:rPr>
              <a:t>Le permis doit correspondre à la catégorie de véhicule conduit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977E21-BF8E-05F7-EE16-7682A687E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55" y="1626200"/>
            <a:ext cx="1970779" cy="19389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FB5988-302C-F767-A6DC-822907083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830" y="3429000"/>
            <a:ext cx="2205929" cy="15596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28A2E3E-3B3F-4C7D-C5E2-612E7B662A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355" y="4856104"/>
            <a:ext cx="1998131" cy="195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3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E669FC-FF89-C452-8F64-72F69EC8D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0" y="0"/>
            <a:ext cx="4873665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4E661F0C-43E3-D701-BC08-AB5CFD89566B}"/>
              </a:ext>
            </a:extLst>
          </p:cNvPr>
          <p:cNvSpPr txBox="1">
            <a:spLocks/>
          </p:cNvSpPr>
          <p:nvPr/>
        </p:nvSpPr>
        <p:spPr>
          <a:xfrm>
            <a:off x="3881337" y="355311"/>
            <a:ext cx="5612860" cy="7295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endParaRPr lang="fr-FR" sz="4000" b="1" dirty="0">
              <a:solidFill>
                <a:srgbClr val="EFB802"/>
              </a:solidFill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7504EB3C-0A8E-40BA-816D-9AD25FBEB532}"/>
              </a:ext>
            </a:extLst>
          </p:cNvPr>
          <p:cNvSpPr/>
          <p:nvPr/>
        </p:nvSpPr>
        <p:spPr>
          <a:xfrm>
            <a:off x="897141" y="1843830"/>
            <a:ext cx="3384886" cy="5893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b="1" dirty="0">
                <a:solidFill>
                  <a:srgbClr val="F2B42D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4800" b="1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DAE2BC44-652D-54EA-DB0D-3E1520D2EC01}"/>
              </a:ext>
            </a:extLst>
          </p:cNvPr>
          <p:cNvSpPr/>
          <p:nvPr/>
        </p:nvSpPr>
        <p:spPr>
          <a:xfrm>
            <a:off x="897141" y="2555012"/>
            <a:ext cx="3384885" cy="477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F4C000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Choix des véhicules</a:t>
            </a:r>
            <a:endParaRPr lang="en-US" sz="2400" b="1" dirty="0">
              <a:solidFill>
                <a:srgbClr val="F4C000"/>
              </a:solidFill>
              <a:latin typeface="Nunito" panose="00000500000000000000" pitchFamily="2" charset="0"/>
            </a:endParaRPr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3ADF8EA9-3BD8-C284-6083-F527496802C2}"/>
              </a:ext>
            </a:extLst>
          </p:cNvPr>
          <p:cNvSpPr/>
          <p:nvPr/>
        </p:nvSpPr>
        <p:spPr>
          <a:xfrm>
            <a:off x="776986" y="2949462"/>
            <a:ext cx="3672791" cy="907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Optez pour des véhicules sûrs et adaptés aux missions.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6D9F9699-8439-F709-63B9-9823058B960B}"/>
              </a:ext>
            </a:extLst>
          </p:cNvPr>
          <p:cNvSpPr/>
          <p:nvPr/>
        </p:nvSpPr>
        <p:spPr>
          <a:xfrm>
            <a:off x="7481720" y="1845517"/>
            <a:ext cx="3368842" cy="665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b="1" dirty="0">
                <a:solidFill>
                  <a:srgbClr val="C14E37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4800" b="1" dirty="0">
              <a:solidFill>
                <a:srgbClr val="C14E37"/>
              </a:solidFill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0C165907-091D-DD98-554B-1AB3B57641F9}"/>
              </a:ext>
            </a:extLst>
          </p:cNvPr>
          <p:cNvSpPr/>
          <p:nvPr/>
        </p:nvSpPr>
        <p:spPr>
          <a:xfrm rot="10800000" flipV="1">
            <a:off x="7264204" y="2559020"/>
            <a:ext cx="3713746" cy="3077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B83318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Gestion des trajets</a:t>
            </a:r>
            <a:endParaRPr lang="en-US" sz="2400" b="1" dirty="0">
              <a:solidFill>
                <a:srgbClr val="B83318"/>
              </a:solidFill>
              <a:latin typeface="Nunito" panose="00000500000000000000" pitchFamily="2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32DFEF66-AC35-B31D-C34D-F30FC5250E6B}"/>
              </a:ext>
            </a:extLst>
          </p:cNvPr>
          <p:cNvSpPr/>
          <p:nvPr/>
        </p:nvSpPr>
        <p:spPr>
          <a:xfrm>
            <a:off x="7405515" y="2949462"/>
            <a:ext cx="3633538" cy="798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Planifier les trajets pour minimiser les risques.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B123C06B-B973-E793-3373-977269BF5BEB}"/>
              </a:ext>
            </a:extLst>
          </p:cNvPr>
          <p:cNvSpPr/>
          <p:nvPr/>
        </p:nvSpPr>
        <p:spPr>
          <a:xfrm>
            <a:off x="810800" y="4294886"/>
            <a:ext cx="3497179" cy="642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b="1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4800" b="1" dirty="0">
              <a:solidFill>
                <a:srgbClr val="494B5C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95D7401-2F84-CCA3-B1A5-598BD2796510}"/>
              </a:ext>
            </a:extLst>
          </p:cNvPr>
          <p:cNvSpPr txBox="1"/>
          <p:nvPr/>
        </p:nvSpPr>
        <p:spPr>
          <a:xfrm rot="10800000" flipV="1">
            <a:off x="-247111" y="5399280"/>
            <a:ext cx="56733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Effectuer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des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contrôles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techniques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réguliers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et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effectuer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l’entretien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préventif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</a:p>
          <a:p>
            <a:pPr marL="0" indent="0" algn="ctr">
              <a:lnSpc>
                <a:spcPts val="2700"/>
              </a:lnSpc>
              <a:buNone/>
            </a:pPr>
            <a:endParaRPr lang="en-US" sz="2400" dirty="0">
              <a:solidFill>
                <a:srgbClr val="494B5C"/>
              </a:solidFill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56F2E4E4-E8E8-0CE3-8CD7-A11BD7F7AA44}"/>
              </a:ext>
            </a:extLst>
          </p:cNvPr>
          <p:cNvSpPr/>
          <p:nvPr/>
        </p:nvSpPr>
        <p:spPr>
          <a:xfrm>
            <a:off x="753187" y="4991236"/>
            <a:ext cx="3672791" cy="408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Entretien des véhicule</a:t>
            </a:r>
            <a:endParaRPr lang="en-US" sz="2400" b="1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B991082D-A1FE-8269-A52D-F62B5F4C07AB}"/>
              </a:ext>
            </a:extLst>
          </p:cNvPr>
          <p:cNvSpPr/>
          <p:nvPr/>
        </p:nvSpPr>
        <p:spPr>
          <a:xfrm>
            <a:off x="7056605" y="4368095"/>
            <a:ext cx="4219072" cy="6085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b="1" dirty="0">
                <a:solidFill>
                  <a:srgbClr val="8452A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4800" b="1" dirty="0">
              <a:solidFill>
                <a:srgbClr val="8452AE"/>
              </a:solidFill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F41D779B-0EE2-BB48-E9F1-8B09F9831DB6}"/>
              </a:ext>
            </a:extLst>
          </p:cNvPr>
          <p:cNvSpPr/>
          <p:nvPr/>
        </p:nvSpPr>
        <p:spPr>
          <a:xfrm>
            <a:off x="7276234" y="5050778"/>
            <a:ext cx="3689685" cy="424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7C6FAD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Suivi des conducteurs</a:t>
            </a:r>
            <a:endParaRPr lang="en-US" sz="2400" b="1" dirty="0">
              <a:solidFill>
                <a:srgbClr val="7C6FAD"/>
              </a:solidFill>
              <a:latin typeface="Nunito" panose="00000500000000000000" pitchFamily="2" charset="0"/>
            </a:endParaRPr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F92A9F5D-30BA-7BBE-3706-53390D007899}"/>
              </a:ext>
            </a:extLst>
          </p:cNvPr>
          <p:cNvSpPr/>
          <p:nvPr/>
        </p:nvSpPr>
        <p:spPr>
          <a:xfrm>
            <a:off x="7111556" y="5424572"/>
            <a:ext cx="4221457" cy="10781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Mettre en place un système de suivi des conducteurs pour identifier les risques.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pic>
        <p:nvPicPr>
          <p:cNvPr id="2050" name="Picture 2" descr="Pictogramme Attention danger - W001">
            <a:extLst>
              <a:ext uri="{FF2B5EF4-FFF2-40B4-BE49-F238E27FC236}">
                <a16:creationId xmlns:a16="http://schemas.microsoft.com/office/drawing/2014/main" id="{5F69464E-9E77-25C8-ACAE-B47C752C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52" y="2649855"/>
            <a:ext cx="1335096" cy="12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0166FC7-971B-D33A-837F-8270D059A820}"/>
              </a:ext>
            </a:extLst>
          </p:cNvPr>
          <p:cNvSpPr txBox="1"/>
          <p:nvPr/>
        </p:nvSpPr>
        <p:spPr>
          <a:xfrm>
            <a:off x="4282026" y="3952596"/>
            <a:ext cx="363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B83318"/>
                </a:solidFill>
                <a:latin typeface="Nunito" panose="00000500000000000000" pitchFamily="2" charset="0"/>
              </a:rPr>
              <a:t>Importance de désigner d’un agent réfèrent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A420294-2EED-A5E5-5364-5CDD8C1406CD}"/>
              </a:ext>
            </a:extLst>
          </p:cNvPr>
          <p:cNvSpPr txBox="1">
            <a:spLocks/>
          </p:cNvSpPr>
          <p:nvPr/>
        </p:nvSpPr>
        <p:spPr>
          <a:xfrm>
            <a:off x="208546" y="0"/>
            <a:ext cx="11983454" cy="1056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3800" b="1" dirty="0">
                <a:solidFill>
                  <a:srgbClr val="494B5C"/>
                </a:solidFill>
                <a:latin typeface="Nunito" pitchFamily="2" charset="0"/>
              </a:rPr>
              <a:t>Gestion de la flotte et des déplacements</a:t>
            </a:r>
            <a:endParaRPr lang="fr-FR" sz="3800" b="1" dirty="0">
              <a:solidFill>
                <a:srgbClr val="494B5C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0DFAA3D-FCEE-876D-10A4-0C0248A87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060660"/>
            <a:ext cx="1711430" cy="3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8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A122-45FA-C378-794E-A0EC8A932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3EE7945-4C0D-25A7-1867-EBFC2BBD0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487366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8D4690-A9FC-2288-CC04-A8163D6574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56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B83318"/>
                </a:solidFill>
                <a:latin typeface="Nunito" pitchFamily="2" charset="0"/>
              </a:rPr>
              <a:t>DUERP et Plan d’Actions</a:t>
            </a:r>
            <a:endParaRPr lang="fr-FR" sz="4000" b="1" dirty="0">
              <a:solidFill>
                <a:srgbClr val="B83318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176FBF4-0AFA-AC68-40E5-77E4A5C3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869495-DAC6-AEB8-217F-7A11EB3EC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6D241672-7BF9-7DBF-A5F0-FAB02702C12F}"/>
              </a:ext>
            </a:extLst>
          </p:cNvPr>
          <p:cNvSpPr txBox="1"/>
          <p:nvPr/>
        </p:nvSpPr>
        <p:spPr>
          <a:xfrm rot="10800000" flipV="1">
            <a:off x="0" y="2241674"/>
            <a:ext cx="73243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b="1" u="sng" dirty="0">
                <a:solidFill>
                  <a:srgbClr val="494B5C"/>
                </a:solidFill>
                <a:effectLst/>
                <a:latin typeface="Nunito" panose="00000500000000000000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Décret n° 2001-1016 du 5 novembre 2001</a:t>
            </a:r>
            <a:r>
              <a:rPr lang="fr-FR" sz="2400" b="1" u="sng" dirty="0">
                <a:solidFill>
                  <a:srgbClr val="494B5C"/>
                </a:solidFill>
                <a:effectLst/>
                <a:latin typeface="Nunito" panose="00000500000000000000" pitchFamily="2" charset="0"/>
                <a:ea typeface="Times New Roman" panose="02020603050405020304" pitchFamily="18" charset="0"/>
              </a:rPr>
              <a:t> :</a:t>
            </a:r>
          </a:p>
          <a:p>
            <a:pPr algn="just"/>
            <a:endParaRPr lang="fr-FR" sz="2400" b="1" u="sng" dirty="0">
              <a:solidFill>
                <a:srgbClr val="494B5C"/>
              </a:solidFill>
              <a:latin typeface="Nunito" panose="000005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rgbClr val="494B5C"/>
                </a:solidFill>
                <a:highlight>
                  <a:srgbClr val="FFFFFF"/>
                </a:highlight>
                <a:latin typeface="Nunito" panose="00000500000000000000" pitchFamily="2" charset="0"/>
              </a:rPr>
              <a:t>T</a:t>
            </a:r>
            <a:r>
              <a:rPr lang="fr-FR" sz="2400" b="0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outes les collectivités d’au moins </a:t>
            </a:r>
            <a:r>
              <a:rPr lang="fr-FR" sz="2400" dirty="0">
                <a:solidFill>
                  <a:srgbClr val="494B5C"/>
                </a:solidFill>
                <a:highlight>
                  <a:srgbClr val="FFFFFF"/>
                </a:highlight>
                <a:latin typeface="Nunito" panose="00000500000000000000" pitchFamily="2" charset="0"/>
              </a:rPr>
              <a:t>1 </a:t>
            </a:r>
            <a:r>
              <a:rPr lang="fr-FR" sz="2400" b="0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agent sont dans </a:t>
            </a:r>
            <a:r>
              <a:rPr lang="fr-FR" sz="2400" b="1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l’obligation</a:t>
            </a:r>
            <a:r>
              <a:rPr lang="fr-FR" sz="2400" b="0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 de réaliser une évaluation des risques et les transcrire dans un document unique.</a:t>
            </a:r>
          </a:p>
          <a:p>
            <a:pPr algn="ctr"/>
            <a:endParaRPr lang="fr-FR" sz="2400" dirty="0">
              <a:solidFill>
                <a:srgbClr val="494B5C"/>
              </a:solidFill>
              <a:highlight>
                <a:srgbClr val="FFFFFF"/>
              </a:highlight>
              <a:latin typeface="Nunito" panose="00000500000000000000" pitchFamily="2" charset="0"/>
            </a:endParaRPr>
          </a:p>
          <a:p>
            <a:pPr algn="ctr"/>
            <a:r>
              <a:rPr lang="fr-FR" sz="2400" b="1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Cette obligation est notifiée dans le code du travail </a:t>
            </a:r>
            <a:r>
              <a:rPr lang="fr-FR" sz="2400" b="1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 l’article R4121-1</a:t>
            </a:r>
            <a:r>
              <a:rPr lang="fr-FR" sz="2400" b="1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.</a:t>
            </a:r>
            <a:endParaRPr lang="fr-FR" sz="2400" b="1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54B4EE-5F4F-19CE-F29E-0825B9945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060660"/>
            <a:ext cx="1711430" cy="3422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186552-FEE5-4341-6671-96C99EBCC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2675" y="2282776"/>
            <a:ext cx="4673719" cy="45752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EA07AF-C04A-A619-896D-2D214DBC4E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5238" l="2381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71" y="5288662"/>
            <a:ext cx="1084138" cy="11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1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2F954ECC-1CAB-59DE-2F8C-06AC8CD48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4873665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4E661F0C-43E3-D701-BC08-AB5CFD89566B}"/>
              </a:ext>
            </a:extLst>
          </p:cNvPr>
          <p:cNvSpPr txBox="1">
            <a:spLocks/>
          </p:cNvSpPr>
          <p:nvPr/>
        </p:nvSpPr>
        <p:spPr>
          <a:xfrm>
            <a:off x="3881337" y="355311"/>
            <a:ext cx="5612860" cy="7295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endParaRPr lang="fr-FR" sz="4000" b="1" dirty="0">
              <a:solidFill>
                <a:srgbClr val="EFB802"/>
              </a:solidFill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67F33CEF-1757-76D9-9770-72B632CEEEDD}"/>
              </a:ext>
            </a:extLst>
          </p:cNvPr>
          <p:cNvSpPr/>
          <p:nvPr/>
        </p:nvSpPr>
        <p:spPr>
          <a:xfrm>
            <a:off x="1399116" y="1646526"/>
            <a:ext cx="9721514" cy="565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b="1" dirty="0">
                <a:solidFill>
                  <a:srgbClr val="B83318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La sécurité routière en milieu professionnel est une </a:t>
            </a:r>
            <a:r>
              <a:rPr lang="en-US" sz="2000" b="1" dirty="0" err="1">
                <a:solidFill>
                  <a:srgbClr val="B83318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priorité</a:t>
            </a:r>
            <a:r>
              <a:rPr lang="en-US" sz="2000" b="1" dirty="0">
                <a:solidFill>
                  <a:srgbClr val="B83318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b="1" dirty="0" err="1">
                <a:solidFill>
                  <a:srgbClr val="B83318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absolue</a:t>
            </a:r>
            <a:r>
              <a:rPr lang="en-US" sz="2000" b="1" dirty="0">
                <a:solidFill>
                  <a:srgbClr val="B83318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.</a:t>
            </a:r>
            <a:endParaRPr lang="en-US" sz="2000" dirty="0">
              <a:solidFill>
                <a:srgbClr val="B83318"/>
              </a:solidFill>
              <a:latin typeface="Nunito" panose="00000500000000000000" pitchFamily="2" charset="0"/>
              <a:ea typeface="PT Sans" pitchFamily="34" charset="-122"/>
              <a:cs typeface="PT Sans" pitchFamily="34" charset="-120"/>
            </a:endParaRPr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953542CA-31D1-84CC-A8F1-03384DEB7D88}"/>
              </a:ext>
            </a:extLst>
          </p:cNvPr>
          <p:cNvSpPr/>
          <p:nvPr/>
        </p:nvSpPr>
        <p:spPr>
          <a:xfrm>
            <a:off x="1905200" y="3661499"/>
            <a:ext cx="30480" cy="779383"/>
          </a:xfrm>
          <a:prstGeom prst="roundRect">
            <a:avLst>
              <a:gd name="adj" fmla="val 1096002"/>
            </a:avLst>
          </a:prstGeom>
          <a:solidFill>
            <a:srgbClr val="F2B42D"/>
          </a:solidFill>
          <a:ln/>
        </p:spPr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E2852BDD-184F-C657-D726-21F14849A2A7}"/>
              </a:ext>
            </a:extLst>
          </p:cNvPr>
          <p:cNvSpPr/>
          <p:nvPr/>
        </p:nvSpPr>
        <p:spPr>
          <a:xfrm>
            <a:off x="1663174" y="3135956"/>
            <a:ext cx="501015" cy="501015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AD12188F-975B-622F-8E0A-57B38F9F63C2}"/>
              </a:ext>
            </a:extLst>
          </p:cNvPr>
          <p:cNvSpPr/>
          <p:nvPr/>
        </p:nvSpPr>
        <p:spPr>
          <a:xfrm>
            <a:off x="1776864" y="3248212"/>
            <a:ext cx="250408" cy="1640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450" dirty="0">
              <a:solidFill>
                <a:schemeClr val="bg1"/>
              </a:solidFill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879A0E86-273D-14E2-E0E0-0CCF006602A9}"/>
              </a:ext>
            </a:extLst>
          </p:cNvPr>
          <p:cNvSpPr/>
          <p:nvPr/>
        </p:nvSpPr>
        <p:spPr>
          <a:xfrm>
            <a:off x="344921" y="4626528"/>
            <a:ext cx="3114293" cy="514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F4C000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Analyse des risques</a:t>
            </a:r>
            <a:endParaRPr lang="en-US" sz="2400" b="1" dirty="0">
              <a:solidFill>
                <a:srgbClr val="F4C000"/>
              </a:solidFill>
              <a:latin typeface="Nunito" panose="00000500000000000000" pitchFamily="2" charset="0"/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97A6F5A6-6C1E-CD84-7CE2-8C7DCBC21B91}"/>
              </a:ext>
            </a:extLst>
          </p:cNvPr>
          <p:cNvSpPr/>
          <p:nvPr/>
        </p:nvSpPr>
        <p:spPr>
          <a:xfrm>
            <a:off x="676687" y="4996566"/>
            <a:ext cx="2487505" cy="11504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0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Identifier les facteurs de risque spécifiques à la </a:t>
            </a:r>
            <a:r>
              <a:rPr lang="en-US" sz="20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collectivité</a:t>
            </a:r>
            <a:endParaRPr lang="en-US" sz="20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18" name="Shape 7">
            <a:extLst>
              <a:ext uri="{FF2B5EF4-FFF2-40B4-BE49-F238E27FC236}">
                <a16:creationId xmlns:a16="http://schemas.microsoft.com/office/drawing/2014/main" id="{93C1AFF5-8FF2-B01C-A823-ECA7F77EE3DD}"/>
              </a:ext>
            </a:extLst>
          </p:cNvPr>
          <p:cNvSpPr/>
          <p:nvPr/>
        </p:nvSpPr>
        <p:spPr>
          <a:xfrm>
            <a:off x="5067766" y="3732227"/>
            <a:ext cx="30480" cy="779383"/>
          </a:xfrm>
          <a:prstGeom prst="roundRect">
            <a:avLst>
              <a:gd name="adj" fmla="val 1096002"/>
            </a:avLst>
          </a:prstGeom>
          <a:solidFill>
            <a:srgbClr val="B83318"/>
          </a:solidFill>
          <a:ln/>
        </p:spPr>
      </p:sp>
      <p:sp>
        <p:nvSpPr>
          <p:cNvPr id="19" name="Shape 8">
            <a:extLst>
              <a:ext uri="{FF2B5EF4-FFF2-40B4-BE49-F238E27FC236}">
                <a16:creationId xmlns:a16="http://schemas.microsoft.com/office/drawing/2014/main" id="{4211F59F-5114-59C6-2B64-F045284413C7}"/>
              </a:ext>
            </a:extLst>
          </p:cNvPr>
          <p:cNvSpPr/>
          <p:nvPr/>
        </p:nvSpPr>
        <p:spPr>
          <a:xfrm>
            <a:off x="4861672" y="3204292"/>
            <a:ext cx="442668" cy="430399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C00000"/>
            </a:solidFill>
            <a:prstDash val="solid"/>
          </a:ln>
        </p:spPr>
      </p:sp>
      <p:sp>
        <p:nvSpPr>
          <p:cNvPr id="20" name="Text 9">
            <a:extLst>
              <a:ext uri="{FF2B5EF4-FFF2-40B4-BE49-F238E27FC236}">
                <a16:creationId xmlns:a16="http://schemas.microsoft.com/office/drawing/2014/main" id="{6E41278C-9DAF-80E0-0141-510C1DC65D9E}"/>
              </a:ext>
            </a:extLst>
          </p:cNvPr>
          <p:cNvSpPr/>
          <p:nvPr/>
        </p:nvSpPr>
        <p:spPr>
          <a:xfrm flipH="1">
            <a:off x="4842141" y="3273102"/>
            <a:ext cx="481731" cy="396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450" dirty="0">
              <a:solidFill>
                <a:schemeClr val="bg1"/>
              </a:solidFill>
            </a:endParaRPr>
          </a:p>
        </p:txBody>
      </p:sp>
      <p:sp>
        <p:nvSpPr>
          <p:cNvPr id="21" name="Text 10">
            <a:extLst>
              <a:ext uri="{FF2B5EF4-FFF2-40B4-BE49-F238E27FC236}">
                <a16:creationId xmlns:a16="http://schemas.microsoft.com/office/drawing/2014/main" id="{E9923E8C-D804-B160-A43B-A4DF5E9B68E7}"/>
              </a:ext>
            </a:extLst>
          </p:cNvPr>
          <p:cNvSpPr/>
          <p:nvPr/>
        </p:nvSpPr>
        <p:spPr>
          <a:xfrm>
            <a:off x="3729736" y="4617517"/>
            <a:ext cx="2665799" cy="48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B83318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Définition des objectifs</a:t>
            </a:r>
            <a:endParaRPr lang="en-US" sz="2400" b="1" dirty="0">
              <a:solidFill>
                <a:srgbClr val="B83318"/>
              </a:solidFill>
              <a:latin typeface="Nunito" panose="00000500000000000000" pitchFamily="2" charset="0"/>
            </a:endParaRPr>
          </a:p>
        </p:txBody>
      </p:sp>
      <p:sp>
        <p:nvSpPr>
          <p:cNvPr id="22" name="Text 11">
            <a:extLst>
              <a:ext uri="{FF2B5EF4-FFF2-40B4-BE49-F238E27FC236}">
                <a16:creationId xmlns:a16="http://schemas.microsoft.com/office/drawing/2014/main" id="{D6B95C61-B423-63F9-C90E-167650A931FB}"/>
              </a:ext>
            </a:extLst>
          </p:cNvPr>
          <p:cNvSpPr/>
          <p:nvPr/>
        </p:nvSpPr>
        <p:spPr>
          <a:xfrm>
            <a:off x="3397791" y="5311430"/>
            <a:ext cx="3329688" cy="1139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0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Fixer des objectifs clairs et mesurables pour améliorer la sécurité routièr</a:t>
            </a:r>
            <a:r>
              <a:rPr lang="en-US" sz="2000" i="1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e</a:t>
            </a:r>
            <a:r>
              <a:rPr lang="en-US" sz="20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.</a:t>
            </a:r>
            <a:endParaRPr lang="en-US" sz="20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23" name="Shape 12">
            <a:extLst>
              <a:ext uri="{FF2B5EF4-FFF2-40B4-BE49-F238E27FC236}">
                <a16:creationId xmlns:a16="http://schemas.microsoft.com/office/drawing/2014/main" id="{12093320-5AE5-5038-5D37-F7B4FC614E01}"/>
              </a:ext>
            </a:extLst>
          </p:cNvPr>
          <p:cNvSpPr/>
          <p:nvPr/>
        </p:nvSpPr>
        <p:spPr>
          <a:xfrm>
            <a:off x="8149242" y="3699731"/>
            <a:ext cx="30480" cy="779383"/>
          </a:xfrm>
          <a:prstGeom prst="roundRect">
            <a:avLst>
              <a:gd name="adj" fmla="val 1096002"/>
            </a:avLst>
          </a:prstGeom>
          <a:solidFill>
            <a:srgbClr val="7C6FAD"/>
          </a:solidFill>
          <a:ln/>
        </p:spPr>
      </p:sp>
      <p:sp>
        <p:nvSpPr>
          <p:cNvPr id="24" name="Shape 13">
            <a:extLst>
              <a:ext uri="{FF2B5EF4-FFF2-40B4-BE49-F238E27FC236}">
                <a16:creationId xmlns:a16="http://schemas.microsoft.com/office/drawing/2014/main" id="{C08A7A18-4B82-EEAC-DAC1-B7150E188CD0}"/>
              </a:ext>
            </a:extLst>
          </p:cNvPr>
          <p:cNvSpPr/>
          <p:nvPr/>
        </p:nvSpPr>
        <p:spPr>
          <a:xfrm>
            <a:off x="7926551" y="3199763"/>
            <a:ext cx="442668" cy="454444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7C6FAD"/>
            </a:solidFill>
            <a:prstDash val="solid"/>
          </a:ln>
        </p:spPr>
        <p:txBody>
          <a:bodyPr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89526F35-B6C3-49BF-4D8C-FF3DE6088157}"/>
              </a:ext>
            </a:extLst>
          </p:cNvPr>
          <p:cNvSpPr/>
          <p:nvPr/>
        </p:nvSpPr>
        <p:spPr>
          <a:xfrm>
            <a:off x="7627727" y="3286099"/>
            <a:ext cx="1043031" cy="273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450" dirty="0">
              <a:solidFill>
                <a:schemeClr val="bg1"/>
              </a:solidFill>
            </a:endParaRPr>
          </a:p>
        </p:txBody>
      </p:sp>
      <p:sp>
        <p:nvSpPr>
          <p:cNvPr id="26" name="Text 15">
            <a:extLst>
              <a:ext uri="{FF2B5EF4-FFF2-40B4-BE49-F238E27FC236}">
                <a16:creationId xmlns:a16="http://schemas.microsoft.com/office/drawing/2014/main" id="{A2C9099C-A22A-224D-A169-DAF30565959F}"/>
              </a:ext>
            </a:extLst>
          </p:cNvPr>
          <p:cNvSpPr/>
          <p:nvPr/>
        </p:nvSpPr>
        <p:spPr>
          <a:xfrm>
            <a:off x="6538551" y="4608886"/>
            <a:ext cx="3251862" cy="684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7C6FAD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Mise en place des mesures</a:t>
            </a:r>
            <a:endParaRPr lang="en-US" sz="2400" b="1" dirty="0">
              <a:solidFill>
                <a:srgbClr val="7C6FAD"/>
              </a:solidFill>
              <a:latin typeface="Nunito" panose="00000500000000000000" pitchFamily="2" charset="0"/>
            </a:endParaRPr>
          </a:p>
        </p:txBody>
      </p:sp>
      <p:sp>
        <p:nvSpPr>
          <p:cNvPr id="27" name="Text 16">
            <a:extLst>
              <a:ext uri="{FF2B5EF4-FFF2-40B4-BE49-F238E27FC236}">
                <a16:creationId xmlns:a16="http://schemas.microsoft.com/office/drawing/2014/main" id="{CA924871-288F-988C-FBB9-714CE3E1AFB5}"/>
              </a:ext>
            </a:extLst>
          </p:cNvPr>
          <p:cNvSpPr/>
          <p:nvPr/>
        </p:nvSpPr>
        <p:spPr>
          <a:xfrm>
            <a:off x="6831343" y="5315713"/>
            <a:ext cx="2626094" cy="1391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0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Mettre en œuvre des actions concrètes pour prévenir les accidents.</a:t>
            </a:r>
            <a:endParaRPr lang="en-US" sz="20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28" name="Shape 17">
            <a:extLst>
              <a:ext uri="{FF2B5EF4-FFF2-40B4-BE49-F238E27FC236}">
                <a16:creationId xmlns:a16="http://schemas.microsoft.com/office/drawing/2014/main" id="{B8335CBF-A447-0160-26EE-1299F4A2A733}"/>
              </a:ext>
            </a:extLst>
          </p:cNvPr>
          <p:cNvSpPr/>
          <p:nvPr/>
        </p:nvSpPr>
        <p:spPr>
          <a:xfrm>
            <a:off x="10932234" y="3751381"/>
            <a:ext cx="30480" cy="779383"/>
          </a:xfrm>
          <a:prstGeom prst="roundRect">
            <a:avLst>
              <a:gd name="adj" fmla="val 1096002"/>
            </a:avLst>
          </a:prstGeom>
          <a:solidFill>
            <a:srgbClr val="494B5C"/>
          </a:solidFill>
          <a:ln/>
        </p:spPr>
      </p:sp>
      <p:sp>
        <p:nvSpPr>
          <p:cNvPr id="29" name="Shape 18">
            <a:extLst>
              <a:ext uri="{FF2B5EF4-FFF2-40B4-BE49-F238E27FC236}">
                <a16:creationId xmlns:a16="http://schemas.microsoft.com/office/drawing/2014/main" id="{9ACDE55A-CF52-9D0B-B617-7ECF7948A13F}"/>
              </a:ext>
            </a:extLst>
          </p:cNvPr>
          <p:cNvSpPr/>
          <p:nvPr/>
        </p:nvSpPr>
        <p:spPr>
          <a:xfrm>
            <a:off x="10696967" y="3172183"/>
            <a:ext cx="501015" cy="501015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494B5C"/>
            </a:solidFill>
            <a:prstDash val="solid"/>
          </a:ln>
        </p:spPr>
      </p:sp>
      <p:sp>
        <p:nvSpPr>
          <p:cNvPr id="30" name="Text 19">
            <a:extLst>
              <a:ext uri="{FF2B5EF4-FFF2-40B4-BE49-F238E27FC236}">
                <a16:creationId xmlns:a16="http://schemas.microsoft.com/office/drawing/2014/main" id="{A721893A-CF70-1390-4DDA-F8BC0C5A5776}"/>
              </a:ext>
            </a:extLst>
          </p:cNvPr>
          <p:cNvSpPr/>
          <p:nvPr/>
        </p:nvSpPr>
        <p:spPr>
          <a:xfrm>
            <a:off x="10677682" y="3275903"/>
            <a:ext cx="520299" cy="547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chemeClr val="bg1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450" dirty="0">
              <a:solidFill>
                <a:schemeClr val="bg1"/>
              </a:solidFill>
            </a:endParaRPr>
          </a:p>
        </p:txBody>
      </p:sp>
      <p:sp>
        <p:nvSpPr>
          <p:cNvPr id="31" name="Text 20">
            <a:extLst>
              <a:ext uri="{FF2B5EF4-FFF2-40B4-BE49-F238E27FC236}">
                <a16:creationId xmlns:a16="http://schemas.microsoft.com/office/drawing/2014/main" id="{9A9FDE42-2E6C-C5E9-BAD7-8DD49D0CD7F4}"/>
              </a:ext>
            </a:extLst>
          </p:cNvPr>
          <p:cNvSpPr/>
          <p:nvPr/>
        </p:nvSpPr>
        <p:spPr>
          <a:xfrm>
            <a:off x="9861936" y="4649053"/>
            <a:ext cx="2171076" cy="37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Suivi et évaluation</a:t>
            </a:r>
            <a:endParaRPr lang="en-US" sz="2400" b="1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EC1BA99E-ED79-9071-366A-ED2ECF846E51}"/>
              </a:ext>
            </a:extLst>
          </p:cNvPr>
          <p:cNvSpPr/>
          <p:nvPr/>
        </p:nvSpPr>
        <p:spPr>
          <a:xfrm>
            <a:off x="9750229" y="4996566"/>
            <a:ext cx="2364009" cy="225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0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Évaluer l'efficacité des mesures mises en place et adapter le plan si nécessaire.</a:t>
            </a:r>
            <a:endParaRPr lang="en-US" sz="20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35" name="Flèche : gauche 34">
            <a:extLst>
              <a:ext uri="{FF2B5EF4-FFF2-40B4-BE49-F238E27FC236}">
                <a16:creationId xmlns:a16="http://schemas.microsoft.com/office/drawing/2014/main" id="{BC0B6851-8048-BA93-9055-C8CAAB0FE15E}"/>
              </a:ext>
            </a:extLst>
          </p:cNvPr>
          <p:cNvSpPr/>
          <p:nvPr/>
        </p:nvSpPr>
        <p:spPr>
          <a:xfrm rot="10800000">
            <a:off x="2277878" y="3218051"/>
            <a:ext cx="2506427" cy="33874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utoShape 2" descr="Panneau de signalisation de danger svg, png, jpg, eps, pdf, clipart, vecteur">
            <a:extLst>
              <a:ext uri="{FF2B5EF4-FFF2-40B4-BE49-F238E27FC236}">
                <a16:creationId xmlns:a16="http://schemas.microsoft.com/office/drawing/2014/main" id="{9DFA91DC-AB4D-1DC3-E682-69420110A7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72294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lèche : gauche 37">
            <a:extLst>
              <a:ext uri="{FF2B5EF4-FFF2-40B4-BE49-F238E27FC236}">
                <a16:creationId xmlns:a16="http://schemas.microsoft.com/office/drawing/2014/main" id="{86449D45-BB45-417C-7819-E47A8B604DAB}"/>
              </a:ext>
            </a:extLst>
          </p:cNvPr>
          <p:cNvSpPr/>
          <p:nvPr/>
        </p:nvSpPr>
        <p:spPr>
          <a:xfrm rot="10800000">
            <a:off x="5475657" y="3250119"/>
            <a:ext cx="2294835" cy="33874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 : gauche 38">
            <a:extLst>
              <a:ext uri="{FF2B5EF4-FFF2-40B4-BE49-F238E27FC236}">
                <a16:creationId xmlns:a16="http://schemas.microsoft.com/office/drawing/2014/main" id="{FCCB9F17-3966-8882-2DB0-3BC2F1C47A3C}"/>
              </a:ext>
            </a:extLst>
          </p:cNvPr>
          <p:cNvSpPr/>
          <p:nvPr/>
        </p:nvSpPr>
        <p:spPr>
          <a:xfrm rot="10800000">
            <a:off x="8452722" y="3265801"/>
            <a:ext cx="2171075" cy="33874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C07659F-7D97-7F24-45BF-3A9E4BEE7E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56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B83318"/>
                </a:solidFill>
                <a:latin typeface="Nunito" pitchFamily="2" charset="0"/>
              </a:rPr>
              <a:t>Démarche globale</a:t>
            </a:r>
            <a:endParaRPr lang="fr-FR" sz="4000" b="1" dirty="0">
              <a:solidFill>
                <a:srgbClr val="B83318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BF4F05-62D0-E174-599A-FB866E09F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060660"/>
            <a:ext cx="1711430" cy="342286"/>
          </a:xfrm>
          <a:prstGeom prst="rect">
            <a:avLst/>
          </a:prstGeom>
        </p:spPr>
      </p:pic>
      <p:sp>
        <p:nvSpPr>
          <p:cNvPr id="34" name="Text 1">
            <a:extLst>
              <a:ext uri="{FF2B5EF4-FFF2-40B4-BE49-F238E27FC236}">
                <a16:creationId xmlns:a16="http://schemas.microsoft.com/office/drawing/2014/main" id="{C5F91923-50C4-DD1D-3C62-A76E7B1359D1}"/>
              </a:ext>
            </a:extLst>
          </p:cNvPr>
          <p:cNvSpPr/>
          <p:nvPr/>
        </p:nvSpPr>
        <p:spPr>
          <a:xfrm>
            <a:off x="1399116" y="2275604"/>
            <a:ext cx="9721514" cy="565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Mise en place d’un plan de </a:t>
            </a:r>
            <a:r>
              <a:rPr lang="en-US" sz="2800" b="1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prévention</a:t>
            </a:r>
            <a:endParaRPr lang="en-US" sz="2800" dirty="0">
              <a:solidFill>
                <a:srgbClr val="494B5C"/>
              </a:solidFill>
              <a:latin typeface="Nunito" panose="00000500000000000000" pitchFamily="2" charset="0"/>
              <a:ea typeface="PT Sans" pitchFamily="34" charset="-122"/>
              <a:cs typeface="PT San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64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31" grpId="0" animBg="1"/>
      <p:bldP spid="32" grpId="0" animBg="1"/>
      <p:bldP spid="35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E669FC-FF89-C452-8F64-72F69EC8D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3665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132FE2-7E11-F312-FFEC-BC8792A2F8CF}"/>
              </a:ext>
            </a:extLst>
          </p:cNvPr>
          <p:cNvSpPr txBox="1"/>
          <p:nvPr/>
        </p:nvSpPr>
        <p:spPr>
          <a:xfrm>
            <a:off x="221942" y="1765376"/>
            <a:ext cx="117481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494B5C"/>
                </a:solidFill>
                <a:latin typeface="Nunito" panose="00000500000000000000" pitchFamily="2" charset="0"/>
              </a:rPr>
              <a:t>Le CDG 05 </a:t>
            </a: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peut vous accompagner dans cette démarche qui consistera :</a:t>
            </a: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Sorties terrain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Transcription écrite du </a:t>
            </a:r>
            <a:r>
              <a:rPr lang="fr-FR" sz="2400" dirty="0" err="1">
                <a:solidFill>
                  <a:srgbClr val="494B5C"/>
                </a:solidFill>
                <a:latin typeface="Nunito" panose="00000500000000000000" pitchFamily="2" charset="0"/>
              </a:rPr>
              <a:t>DU</a:t>
            </a: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 avec un PDA pluri annuel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Un passage pour avis en CST / F3SCT</a:t>
            </a: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Ce travail se fera en concertation avec les agents, les cadres, la direction et les élus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95676C-6920-C4F5-6867-A869F105F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6615"/>
            <a:ext cx="12192000" cy="344472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DF7B206-E296-8DBC-E468-2BE33B0D077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56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B83318"/>
                </a:solidFill>
                <a:latin typeface="Nunito" pitchFamily="2" charset="0"/>
              </a:rPr>
              <a:t>Prestations du service prévention</a:t>
            </a:r>
            <a:endParaRPr lang="fr-FR" sz="4000" b="1" dirty="0">
              <a:solidFill>
                <a:srgbClr val="B83318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89C707-34D1-6419-4952-DDEF078E4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060660"/>
            <a:ext cx="1711430" cy="3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9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7FB63-BCC7-B19D-6A2A-7EB998ADB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769666A-DF60-9C39-C6FB-70C96169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" y="-108162"/>
            <a:ext cx="4882551" cy="687338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1F77024-934C-A2F7-3653-1724E8B81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82" y="92776"/>
            <a:ext cx="1665876" cy="153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4FCDF47-9717-1BD7-812E-99E10510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13" y="6479760"/>
            <a:ext cx="1346710" cy="26934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34014BC-252A-F55D-7433-294D1C28F36E}"/>
              </a:ext>
            </a:extLst>
          </p:cNvPr>
          <p:cNvSpPr txBox="1"/>
          <p:nvPr/>
        </p:nvSpPr>
        <p:spPr>
          <a:xfrm>
            <a:off x="-305229" y="4921423"/>
            <a:ext cx="396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14E37"/>
                </a:solidFill>
                <a:latin typeface="Nunito" pitchFamily="2" charset="0"/>
              </a:rPr>
              <a:t>Merci pour votre attention</a:t>
            </a:r>
            <a:endParaRPr lang="fr-FR" sz="3600" dirty="0">
              <a:solidFill>
                <a:srgbClr val="C14E37"/>
              </a:solidFill>
              <a:latin typeface="Nunito" pitchFamily="2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0AE13F4C-FBA4-CEBF-4E2A-54E49875EED1}"/>
              </a:ext>
            </a:extLst>
          </p:cNvPr>
          <p:cNvSpPr/>
          <p:nvPr/>
        </p:nvSpPr>
        <p:spPr>
          <a:xfrm rot="10800000" flipV="1">
            <a:off x="6607533" y="5534108"/>
            <a:ext cx="3379303" cy="1214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800" b="1" dirty="0">
                <a:solidFill>
                  <a:srgbClr val="8452AE"/>
                </a:solidFill>
                <a:latin typeface="Nunito Semi Bold" panose="020B0604020202020204" charset="0"/>
                <a:ea typeface="PT Sans" pitchFamily="34" charset="-122"/>
                <a:cs typeface="PT Sans" pitchFamily="34" charset="-120"/>
              </a:rPr>
              <a:t>N'oubliez pas: la sécurité </a:t>
            </a:r>
            <a:r>
              <a:rPr lang="en-US" sz="2800" b="1" dirty="0" err="1">
                <a:solidFill>
                  <a:srgbClr val="8452AE"/>
                </a:solidFill>
                <a:latin typeface="Nunito Semi Bold" panose="020B0604020202020204" charset="0"/>
                <a:ea typeface="PT Sans" pitchFamily="34" charset="-122"/>
                <a:cs typeface="PT Sans" pitchFamily="34" charset="-120"/>
              </a:rPr>
              <a:t>routière</a:t>
            </a:r>
            <a:r>
              <a:rPr lang="en-US" sz="2800" b="1" dirty="0">
                <a:solidFill>
                  <a:srgbClr val="8452AE"/>
                </a:solidFill>
                <a:latin typeface="Nunito Semi Bold" panose="020B060402020202020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800" b="1" dirty="0" err="1">
                <a:solidFill>
                  <a:srgbClr val="8452AE"/>
                </a:solidFill>
                <a:latin typeface="Nunito Semi Bold" panose="020B0604020202020204" charset="0"/>
                <a:ea typeface="PT Sans" pitchFamily="34" charset="-122"/>
                <a:cs typeface="PT Sans" pitchFamily="34" charset="-120"/>
              </a:rPr>
              <a:t>est</a:t>
            </a:r>
            <a:r>
              <a:rPr lang="en-US" sz="2800" b="1" dirty="0">
                <a:solidFill>
                  <a:srgbClr val="8452AE"/>
                </a:solidFill>
                <a:latin typeface="Nunito Semi Bold" panose="020B0604020202020204" charset="0"/>
                <a:ea typeface="PT Sans" pitchFamily="34" charset="-122"/>
                <a:cs typeface="PT Sans" pitchFamily="34" charset="-120"/>
              </a:rPr>
              <a:t> 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en-US" sz="2800" b="1" dirty="0" err="1">
                <a:solidFill>
                  <a:srgbClr val="8452AE"/>
                </a:solidFill>
                <a:latin typeface="Nunito Semi Bold" panose="020B0604020202020204" charset="0"/>
                <a:ea typeface="PT Sans" pitchFamily="34" charset="-122"/>
                <a:cs typeface="PT Sans" pitchFamily="34" charset="-120"/>
              </a:rPr>
              <a:t>l'affaire</a:t>
            </a:r>
            <a:r>
              <a:rPr lang="en-US" sz="2800" b="1" dirty="0">
                <a:solidFill>
                  <a:srgbClr val="8452AE"/>
                </a:solidFill>
                <a:latin typeface="Nunito Semi Bold" panose="020B0604020202020204" charset="0"/>
                <a:ea typeface="PT Sans" pitchFamily="34" charset="-122"/>
                <a:cs typeface="PT Sans" pitchFamily="34" charset="-120"/>
              </a:rPr>
              <a:t> de tous.</a:t>
            </a:r>
            <a:endParaRPr lang="en-US" sz="2800" b="1" dirty="0">
              <a:solidFill>
                <a:srgbClr val="8452AE"/>
              </a:solidFill>
              <a:latin typeface="Nunito Semi Bold" panose="020B060402020202020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BB8CCC-01C1-A496-3F64-4802D4227148}"/>
              </a:ext>
            </a:extLst>
          </p:cNvPr>
          <p:cNvSpPr txBox="1"/>
          <p:nvPr/>
        </p:nvSpPr>
        <p:spPr>
          <a:xfrm>
            <a:off x="5041127" y="198783"/>
            <a:ext cx="73235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u="sng" dirty="0">
              <a:latin typeface="Nunito" panose="00000500000000000000" pitchFamily="2" charset="0"/>
            </a:endParaRPr>
          </a:p>
          <a:p>
            <a:r>
              <a:rPr lang="fr-FR" sz="2000" b="1" u="sng" dirty="0">
                <a:latin typeface="Nunito" panose="00000500000000000000" pitchFamily="2" charset="0"/>
              </a:rPr>
              <a:t>Liens CDG 05: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Nunito" panose="00000500000000000000" pitchFamily="2" charset="0"/>
              </a:rPr>
              <a:t>Secrétariat Service Prévention des risques professionnels</a:t>
            </a:r>
          </a:p>
          <a:p>
            <a:r>
              <a:rPr lang="fr-FR" dirty="0">
                <a:latin typeface="Nunito" panose="00000500000000000000" pitchFamily="2" charset="0"/>
              </a:rPr>
              <a:t>Tel 04 92 53 71 30</a:t>
            </a:r>
          </a:p>
          <a:p>
            <a:r>
              <a:rPr lang="fr-FR" dirty="0">
                <a:solidFill>
                  <a:srgbClr val="494B5C"/>
                </a:solidFill>
                <a:latin typeface="Nunito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Justine.bonhomme@cdg</a:t>
            </a:r>
            <a:r>
              <a:rPr lang="fr-FR" dirty="0">
                <a:solidFill>
                  <a:srgbClr val="494B5C"/>
                </a:solidFill>
                <a:latin typeface="Nunito" panose="00000500000000000000" pitchFamily="2" charset="0"/>
              </a:rPr>
              <a:t>05.fr </a:t>
            </a:r>
          </a:p>
          <a:p>
            <a:endParaRPr lang="fr-FR" dirty="0">
              <a:latin typeface="Nunito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>
                <a:latin typeface="Nunito" panose="00000500000000000000" pitchFamily="2" charset="0"/>
              </a:rPr>
              <a:t>Site internet du CDG</a:t>
            </a:r>
            <a:r>
              <a:rPr lang="fr-FR" dirty="0">
                <a:latin typeface="Nunit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800" u="sng" dirty="0">
                <a:solidFill>
                  <a:srgbClr val="B93921"/>
                </a:solidFill>
                <a:effectLst/>
                <a:latin typeface="Nunito" panose="00000500000000000000" pitchFamily="2" charset="0"/>
                <a:ea typeface="Calibri" panose="020F0502020204030204" pitchFamily="34" charset="0"/>
                <a:hlinkClick r:id="rId6"/>
              </a:rPr>
              <a:t>Visitez notre site</a:t>
            </a:r>
            <a:endParaRPr lang="fr-FR" dirty="0">
              <a:latin typeface="Nunito" panose="00000500000000000000" pitchFamily="2" charset="0"/>
            </a:endParaRPr>
          </a:p>
          <a:p>
            <a:endParaRPr lang="fr-FR" dirty="0">
              <a:latin typeface="Nunito" panose="00000500000000000000" pitchFamily="2" charset="0"/>
            </a:endParaRPr>
          </a:p>
          <a:p>
            <a:endParaRPr lang="fr-FR" dirty="0">
              <a:latin typeface="Nunito" panose="00000500000000000000" pitchFamily="2" charset="0"/>
            </a:endParaRPr>
          </a:p>
          <a:p>
            <a:r>
              <a:rPr lang="fr-FR" sz="2000" b="1" u="sng" dirty="0">
                <a:latin typeface="Nunito" panose="00000500000000000000" pitchFamily="2" charset="0"/>
              </a:rPr>
              <a:t>Liens vidéos: </a:t>
            </a:r>
          </a:p>
          <a:p>
            <a:endParaRPr lang="fr-FR" dirty="0">
              <a:latin typeface="Nunito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494B5C"/>
                </a:solidFill>
                <a:latin typeface="Nunito" panose="00000500000000000000" pitchFamily="2" charset="0"/>
              </a:rPr>
              <a:t>Accident Grue de Toul:</a:t>
            </a:r>
          </a:p>
          <a:p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https://www.youtube.com/watch?v=4gk4uEKskS8</a:t>
            </a:r>
            <a:endParaRPr lang="fr-FR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u="sng" dirty="0">
                <a:solidFill>
                  <a:srgbClr val="494B5C"/>
                </a:solidFill>
                <a:latin typeface="Nunito" panose="00000500000000000000" pitchFamily="2" charset="0"/>
                <a:ea typeface="Calibri" panose="020F0502020204030204" pitchFamily="34" charset="0"/>
              </a:rPr>
              <a:t>Minute prévention BTP</a:t>
            </a:r>
          </a:p>
          <a:p>
            <a:r>
              <a:rPr lang="fr-FR" sz="1800" u="sng" dirty="0">
                <a:solidFill>
                  <a:srgbClr val="000000"/>
                </a:solidFill>
                <a:effectLst/>
                <a:latin typeface="Nunito" panose="00000500000000000000" pitchFamily="2" charset="0"/>
                <a:ea typeface="Calibri" panose="020F0502020204030204" pitchFamily="34" charset="0"/>
                <a:cs typeface="Aptos" panose="020B0004020202020204" pitchFamily="34" charset="0"/>
                <a:hlinkClick r:id="rId8"/>
              </a:rPr>
              <a:t>https://www.youtube.com/watch?v=FVZdzKcC03Q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b="1" dirty="0">
              <a:latin typeface="Nunito" panose="00000500000000000000" pitchFamily="2" charset="0"/>
            </a:endParaRPr>
          </a:p>
          <a:p>
            <a:r>
              <a:rPr lang="fr-FR" b="1" dirty="0">
                <a:latin typeface="Nunito" panose="00000500000000000000" pitchFamily="2" charset="0"/>
              </a:rPr>
              <a:t>Sources</a:t>
            </a:r>
            <a:r>
              <a:rPr lang="fr-FR" dirty="0">
                <a:latin typeface="Nunito" panose="00000500000000000000" pitchFamily="2" charset="0"/>
              </a:rPr>
              <a:t>: INRS</a:t>
            </a:r>
          </a:p>
          <a:p>
            <a:endParaRPr lang="fr-FR" dirty="0">
              <a:latin typeface="Nunit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4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7A4B3-FD32-48EE-69FD-83341B551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A119E904-E262-87BC-D197-16638717120C}"/>
              </a:ext>
            </a:extLst>
          </p:cNvPr>
          <p:cNvSpPr txBox="1">
            <a:spLocks/>
          </p:cNvSpPr>
          <p:nvPr/>
        </p:nvSpPr>
        <p:spPr>
          <a:xfrm>
            <a:off x="-55996" y="1"/>
            <a:ext cx="12191999" cy="1105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F4C000"/>
                </a:solidFill>
                <a:latin typeface="Nunito" pitchFamily="2" charset="0"/>
              </a:rPr>
              <a:t>Définition</a:t>
            </a:r>
            <a:endParaRPr lang="fr-FR" b="1" dirty="0">
              <a:solidFill>
                <a:srgbClr val="F4C000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1888327-31EF-31DF-8A2A-24B1DE285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9655B4-8EAC-1EFE-5DAF-E147C4A96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B8128A-C513-9983-AE11-F2A452A17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095227"/>
            <a:ext cx="1711430" cy="3422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38C82C-3500-F27C-1E00-7A7322984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156"/>
            <a:ext cx="4873665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EA6CA1-F085-E2CA-BC63-348FC114A859}"/>
              </a:ext>
            </a:extLst>
          </p:cNvPr>
          <p:cNvSpPr txBox="1"/>
          <p:nvPr/>
        </p:nvSpPr>
        <p:spPr>
          <a:xfrm>
            <a:off x="0" y="2196523"/>
            <a:ext cx="12192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600" b="0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Il faut différencier le </a:t>
            </a:r>
            <a:r>
              <a:rPr lang="fr-FR" sz="2600" b="1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risque routier en mission </a:t>
            </a:r>
            <a:r>
              <a:rPr lang="fr-FR" sz="2600" b="0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du risque routier dans le cadre du déplacement entre le domicile et le travail, communément appelé </a:t>
            </a:r>
            <a:r>
              <a:rPr lang="fr-FR" sz="2600" b="1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risque trajet. </a:t>
            </a:r>
          </a:p>
          <a:p>
            <a:pPr algn="just"/>
            <a:endParaRPr lang="fr-FR" sz="2600" b="1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pPr algn="just"/>
            <a:r>
              <a:rPr lang="fr-FR" sz="2600" b="0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Ces deux risques ajoutés, la route représente la </a:t>
            </a:r>
            <a:r>
              <a:rPr lang="fr-FR" sz="2600" b="1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1ere</a:t>
            </a:r>
          </a:p>
          <a:p>
            <a:pPr algn="just"/>
            <a:r>
              <a:rPr lang="fr-FR" sz="2600" b="1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cause de mortalité </a:t>
            </a:r>
            <a:r>
              <a:rPr lang="fr-FR" sz="2600" b="0" i="0" dirty="0">
                <a:solidFill>
                  <a:srgbClr val="494B5C"/>
                </a:solidFill>
                <a:effectLst/>
                <a:latin typeface="Nunito" panose="00000500000000000000" pitchFamily="2" charset="0"/>
              </a:rPr>
              <a:t>en lien avec le travail</a:t>
            </a:r>
            <a:endParaRPr lang="fr-FR" sz="2600" dirty="0">
              <a:latin typeface="Nunito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062F00-BCF7-8514-76A1-0A7209CB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41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4E661F0C-43E3-D701-BC08-AB5CFD89566B}"/>
              </a:ext>
            </a:extLst>
          </p:cNvPr>
          <p:cNvSpPr txBox="1">
            <a:spLocks/>
          </p:cNvSpPr>
          <p:nvPr/>
        </p:nvSpPr>
        <p:spPr>
          <a:xfrm>
            <a:off x="-55996" y="0"/>
            <a:ext cx="12191999" cy="11003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494B5C"/>
                </a:solidFill>
                <a:latin typeface="Nunito" pitchFamily="2" charset="0"/>
              </a:rPr>
              <a:t>Introduction</a:t>
            </a:r>
            <a:r>
              <a:rPr lang="fr-FR" b="1" dirty="0">
                <a:solidFill>
                  <a:srgbClr val="EFB802"/>
                </a:solidFill>
              </a:rPr>
              <a:t> 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73EF7D-6892-9B51-03E4-0870AFCE0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4" y="1100317"/>
            <a:ext cx="1711430" cy="3422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E669FC-FF89-C452-8F64-72F69EC8D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73665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20132E-323A-F0F6-AF18-01FE066F4EEC}"/>
              </a:ext>
            </a:extLst>
          </p:cNvPr>
          <p:cNvSpPr txBox="1"/>
          <p:nvPr/>
        </p:nvSpPr>
        <p:spPr>
          <a:xfrm>
            <a:off x="-2" y="1775205"/>
            <a:ext cx="1219200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600" dirty="0">
              <a:solidFill>
                <a:srgbClr val="494B5C"/>
              </a:solidFill>
              <a:highlight>
                <a:srgbClr val="FFFFFF"/>
              </a:highlight>
              <a:latin typeface="Nunito" panose="00000500000000000000" pitchFamily="2" charset="0"/>
            </a:endParaRPr>
          </a:p>
          <a:p>
            <a:endParaRPr lang="fr-FR" sz="2600" dirty="0">
              <a:solidFill>
                <a:srgbClr val="494B5C"/>
              </a:solidFill>
              <a:highlight>
                <a:srgbClr val="FFFFFF"/>
              </a:highlight>
              <a:latin typeface="Nunito" panose="00000500000000000000" pitchFamily="2" charset="0"/>
            </a:endParaRPr>
          </a:p>
          <a:p>
            <a:r>
              <a:rPr lang="fr-FR" sz="2600" dirty="0">
                <a:solidFill>
                  <a:srgbClr val="494B5C"/>
                </a:solidFill>
                <a:highlight>
                  <a:srgbClr val="FFFFFF"/>
                </a:highlight>
                <a:latin typeface="Nunito" panose="00000500000000000000" pitchFamily="2" charset="0"/>
              </a:rPr>
              <a:t>Le Risque routier dans le département des Hautes </a:t>
            </a:r>
          </a:p>
          <a:p>
            <a:r>
              <a:rPr lang="fr-FR" sz="2600" dirty="0">
                <a:solidFill>
                  <a:srgbClr val="494B5C"/>
                </a:solidFill>
                <a:highlight>
                  <a:srgbClr val="FFFFFF"/>
                </a:highlight>
                <a:latin typeface="Nunito" panose="00000500000000000000" pitchFamily="2" charset="0"/>
              </a:rPr>
              <a:t>Alpes est accentué par: </a:t>
            </a:r>
          </a:p>
          <a:p>
            <a:endParaRPr lang="fr-FR" sz="2600" b="1" dirty="0">
              <a:solidFill>
                <a:srgbClr val="494B5C"/>
              </a:solidFill>
              <a:highlight>
                <a:srgbClr val="FFFFFF"/>
              </a:highlight>
              <a:latin typeface="Nunito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600" b="1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Les routes de montagne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600" b="1" dirty="0">
                <a:solidFill>
                  <a:srgbClr val="494B5C"/>
                </a:solidFill>
                <a:highlight>
                  <a:srgbClr val="FFFFFF"/>
                </a:highlight>
                <a:latin typeface="Nunito" panose="00000500000000000000" pitchFamily="2" charset="0"/>
              </a:rPr>
              <a:t>La saisonnalité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600" b="1" dirty="0">
                <a:solidFill>
                  <a:srgbClr val="494B5C"/>
                </a:solidFill>
                <a:highlight>
                  <a:srgbClr val="FFFFFF"/>
                </a:highlight>
                <a:latin typeface="Nunito" panose="00000500000000000000" pitchFamily="2" charset="0"/>
              </a:rPr>
              <a:t>Le t</a:t>
            </a:r>
            <a:r>
              <a:rPr lang="fr-FR" sz="2600" b="1" i="0" dirty="0">
                <a:solidFill>
                  <a:srgbClr val="494B5C"/>
                </a:solidFill>
                <a:effectLst/>
                <a:highlight>
                  <a:srgbClr val="FFFFFF"/>
                </a:highlight>
                <a:latin typeface="Nunito" panose="00000500000000000000" pitchFamily="2" charset="0"/>
              </a:rPr>
              <a:t>ourisme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600" b="1" dirty="0">
                <a:solidFill>
                  <a:srgbClr val="494B5C"/>
                </a:solidFill>
                <a:highlight>
                  <a:srgbClr val="FFFFFF"/>
                </a:highlight>
                <a:latin typeface="Nunito" panose="00000500000000000000" pitchFamily="2" charset="0"/>
              </a:rPr>
              <a:t>La difficulté d’accès aux transports en commun</a:t>
            </a:r>
            <a:endParaRPr lang="fr-FR" sz="2600" b="1" i="0" dirty="0">
              <a:solidFill>
                <a:srgbClr val="494B5C"/>
              </a:solidFill>
              <a:effectLst/>
              <a:highlight>
                <a:srgbClr val="FFFFFF"/>
              </a:highlight>
              <a:latin typeface="Nunito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fr-FR" sz="2600" b="1" i="0" dirty="0">
              <a:solidFill>
                <a:srgbClr val="494B5C"/>
              </a:solidFill>
              <a:effectLst/>
              <a:highlight>
                <a:srgbClr val="FFFFFF"/>
              </a:highlight>
              <a:latin typeface="Nunito" panose="00000500000000000000" pitchFamily="2" charset="0"/>
            </a:endParaRPr>
          </a:p>
          <a:p>
            <a:pPr algn="r"/>
            <a:endParaRPr lang="fr-FR" sz="2600" b="1" dirty="0">
              <a:solidFill>
                <a:srgbClr val="494B5C"/>
              </a:solidFill>
              <a:highlight>
                <a:srgbClr val="FFFFFF"/>
              </a:highlight>
              <a:latin typeface="Nunito" panose="00000500000000000000" pitchFamily="2" charset="0"/>
            </a:endParaRPr>
          </a:p>
          <a:p>
            <a:endParaRPr lang="fr-FR" sz="26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8A50EB-2B30-2E98-ABF4-0DF92BE78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527" y="1759954"/>
            <a:ext cx="5052090" cy="50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5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C402A110-6D4D-BE85-3415-7330CD3A7DB0}"/>
              </a:ext>
            </a:extLst>
          </p:cNvPr>
          <p:cNvSpPr txBox="1">
            <a:spLocks/>
          </p:cNvSpPr>
          <p:nvPr/>
        </p:nvSpPr>
        <p:spPr>
          <a:xfrm>
            <a:off x="-55996" y="0"/>
            <a:ext cx="12191999" cy="1140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B83318"/>
                </a:solidFill>
                <a:latin typeface="Nunito" pitchFamily="2" charset="0"/>
              </a:rPr>
              <a:t>Statistique et Coût</a:t>
            </a:r>
            <a:endParaRPr lang="fr-FR" b="1" dirty="0">
              <a:solidFill>
                <a:srgbClr val="B83318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E669FC-FF89-C452-8F64-72F69EC8D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4873665" cy="6858000"/>
          </a:xfrm>
          <a:prstGeom prst="rect">
            <a:avLst/>
          </a:prstGeom>
        </p:spPr>
      </p:pic>
      <p:sp>
        <p:nvSpPr>
          <p:cNvPr id="24" name="Trapèze 23">
            <a:extLst>
              <a:ext uri="{FF2B5EF4-FFF2-40B4-BE49-F238E27FC236}">
                <a16:creationId xmlns:a16="http://schemas.microsoft.com/office/drawing/2014/main" id="{EF5F95B7-7E77-4E56-B1BB-BF369FB45F70}"/>
              </a:ext>
            </a:extLst>
          </p:cNvPr>
          <p:cNvSpPr/>
          <p:nvPr/>
        </p:nvSpPr>
        <p:spPr>
          <a:xfrm>
            <a:off x="941832" y="4586171"/>
            <a:ext cx="4873665" cy="772960"/>
          </a:xfrm>
          <a:prstGeom prst="trapezoid">
            <a:avLst>
              <a:gd name="adj" fmla="val 806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0A20C30E-F836-189E-79C1-0547507B88CB}"/>
              </a:ext>
            </a:extLst>
          </p:cNvPr>
          <p:cNvSpPr/>
          <p:nvPr/>
        </p:nvSpPr>
        <p:spPr>
          <a:xfrm>
            <a:off x="2357186" y="2466702"/>
            <a:ext cx="1987296" cy="1044269"/>
          </a:xfrm>
          <a:prstGeom prst="triangle">
            <a:avLst>
              <a:gd name="adj" fmla="val 5092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73EF7D-6892-9B51-03E4-0870AFCE0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131626"/>
            <a:ext cx="1711430" cy="342286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D6E10E9-6C47-1371-F018-300B3BCC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38" y="1658876"/>
            <a:ext cx="2807368" cy="1077959"/>
          </a:xfrm>
        </p:spPr>
        <p:txBody>
          <a:bodyPr>
            <a:normAutofit/>
          </a:bodyPr>
          <a:lstStyle/>
          <a:p>
            <a:pPr marL="476250" lvl="0" indent="-476250" algn="just">
              <a:spcBef>
                <a:spcPts val="0"/>
              </a:spcBef>
              <a:buSzPct val="150000"/>
              <a:buNone/>
            </a:pPr>
            <a:endParaRPr lang="fr-FR" sz="2000" b="1" dirty="0">
              <a:solidFill>
                <a:srgbClr val="494B5C"/>
              </a:solidFill>
              <a:latin typeface="Nunito" panose="00000500000000000000" pitchFamily="2" charset="0"/>
              <a:ea typeface="Cabin"/>
              <a:cs typeface="Arial" pitchFamily="34" charset="0"/>
              <a:sym typeface="Cabin"/>
            </a:endParaRPr>
          </a:p>
          <a:p>
            <a:pPr lvl="0" indent="-160020" algn="just">
              <a:buClr>
                <a:srgbClr val="000000"/>
              </a:buClr>
              <a:buSzPct val="100000"/>
              <a:buNone/>
            </a:pPr>
            <a:r>
              <a:rPr lang="fr-FR" b="1" dirty="0">
                <a:solidFill>
                  <a:srgbClr val="494B5C"/>
                </a:solidFill>
                <a:latin typeface="Nunito" panose="00000500000000000000" pitchFamily="2" charset="0"/>
                <a:ea typeface="Arial"/>
                <a:cs typeface="Arial"/>
                <a:sym typeface="Arial"/>
              </a:rPr>
              <a:t>Conséquences: </a:t>
            </a: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658CA868-D202-A310-4213-3E12377A83CC}"/>
              </a:ext>
            </a:extLst>
          </p:cNvPr>
          <p:cNvSpPr/>
          <p:nvPr/>
        </p:nvSpPr>
        <p:spPr>
          <a:xfrm>
            <a:off x="4419600" y="3319577"/>
            <a:ext cx="461210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A5A32A-31C1-F210-C14E-C35EE63B28C3}"/>
              </a:ext>
            </a:extLst>
          </p:cNvPr>
          <p:cNvSpPr txBox="1"/>
          <p:nvPr/>
        </p:nvSpPr>
        <p:spPr>
          <a:xfrm>
            <a:off x="4233672" y="2788590"/>
            <a:ext cx="7948863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Couts directs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: </a:t>
            </a:r>
            <a:r>
              <a:rPr lang="en-US" sz="2400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indemnités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journalières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, frais </a:t>
            </a:r>
            <a:r>
              <a:rPr lang="en-US" sz="2400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médicaux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…</a:t>
            </a:r>
            <a:endParaRPr lang="en-US" sz="2400" dirty="0">
              <a:solidFill>
                <a:srgbClr val="494B5C"/>
              </a:solidFill>
            </a:endParaRPr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F448C099-5482-F01E-8FA1-45F9CAD757C2}"/>
              </a:ext>
            </a:extLst>
          </p:cNvPr>
          <p:cNvSpPr/>
          <p:nvPr/>
        </p:nvSpPr>
        <p:spPr>
          <a:xfrm>
            <a:off x="4910241" y="3758383"/>
            <a:ext cx="7927935" cy="7158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Coûts</a:t>
            </a:r>
            <a:r>
              <a:rPr lang="en-US" sz="2400" b="1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400" b="1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indirects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: </a:t>
            </a:r>
            <a:r>
              <a:rPr lang="en-US" sz="2400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coût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materiels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, </a:t>
            </a:r>
            <a:r>
              <a:rPr lang="en-US" sz="2400" dirty="0" err="1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baisse</a:t>
            </a:r>
            <a:r>
              <a:rPr lang="en-US" sz="2400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 de la production…  </a:t>
            </a:r>
            <a:endParaRPr lang="en-US" sz="2400" dirty="0">
              <a:solidFill>
                <a:srgbClr val="494B5C"/>
              </a:solidFill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11F533EA-068B-76DB-94C2-842A1C2C2F6D}"/>
              </a:ext>
            </a:extLst>
          </p:cNvPr>
          <p:cNvSpPr/>
          <p:nvPr/>
        </p:nvSpPr>
        <p:spPr>
          <a:xfrm>
            <a:off x="6344654" y="4693553"/>
            <a:ext cx="5422230" cy="5612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 err="1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Coûts</a:t>
            </a:r>
            <a:r>
              <a:rPr lang="en-US" sz="2400" b="1" dirty="0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 </a:t>
            </a:r>
            <a:r>
              <a:rPr lang="en-US" sz="2400" b="1" dirty="0" err="1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humains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: absences,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remplacements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… 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E9D46AE-E35D-CF8F-9F24-96B3D7CAE193}"/>
              </a:ext>
            </a:extLst>
          </p:cNvPr>
          <p:cNvSpPr txBox="1"/>
          <p:nvPr/>
        </p:nvSpPr>
        <p:spPr>
          <a:xfrm>
            <a:off x="1054769" y="5726441"/>
            <a:ext cx="10082462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Les accidents de la route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peuvent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avoir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des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conséquences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importantes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pour la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collectivité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: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coûts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directs,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coûts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indirects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,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coûts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humains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23" name="Trapèze 22">
            <a:extLst>
              <a:ext uri="{FF2B5EF4-FFF2-40B4-BE49-F238E27FC236}">
                <a16:creationId xmlns:a16="http://schemas.microsoft.com/office/drawing/2014/main" id="{0E5CAB5D-034A-C47E-2E5C-6DC4915411B8}"/>
              </a:ext>
            </a:extLst>
          </p:cNvPr>
          <p:cNvSpPr/>
          <p:nvPr/>
        </p:nvSpPr>
        <p:spPr>
          <a:xfrm>
            <a:off x="1684422" y="3670688"/>
            <a:ext cx="3353922" cy="772960"/>
          </a:xfrm>
          <a:prstGeom prst="trapezoid">
            <a:avLst>
              <a:gd name="adj" fmla="val 806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56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14" grpId="0"/>
      <p:bldP spid="16" grpId="0" animBg="1"/>
      <p:bldP spid="17" grpId="0" animBg="1"/>
      <p:bldP spid="18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CCC2218B-315D-EDF4-B0F6-CBE34D9B9B26}"/>
              </a:ext>
            </a:extLst>
          </p:cNvPr>
          <p:cNvSpPr txBox="1">
            <a:spLocks/>
          </p:cNvSpPr>
          <p:nvPr/>
        </p:nvSpPr>
        <p:spPr>
          <a:xfrm>
            <a:off x="182880" y="0"/>
            <a:ext cx="12009120" cy="11545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3600" b="1" dirty="0">
                <a:solidFill>
                  <a:srgbClr val="F4C000"/>
                </a:solidFill>
                <a:latin typeface="Nunito" pitchFamily="2" charset="0"/>
              </a:rPr>
              <a:t>Responsabilités et obligations employeurs</a:t>
            </a:r>
            <a:endParaRPr lang="fr-FR" sz="3600" b="1" dirty="0">
              <a:solidFill>
                <a:srgbClr val="F4C00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5FD6F29-D0F5-E96D-8F81-FE100C51E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78"/>
            <a:ext cx="4873665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3DC345-1252-85C9-8D20-0A9F23EAFE1C}"/>
              </a:ext>
            </a:extLst>
          </p:cNvPr>
          <p:cNvSpPr txBox="1"/>
          <p:nvPr/>
        </p:nvSpPr>
        <p:spPr>
          <a:xfrm>
            <a:off x="809826" y="2770094"/>
            <a:ext cx="9966892" cy="43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420745" algn="l"/>
              </a:tabLst>
            </a:pPr>
            <a:r>
              <a:rPr lang="fr-FR" sz="2000" b="1" dirty="0">
                <a:effectLst/>
                <a:latin typeface="Nunit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Nunito" panose="000005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73EF7D-6892-9B51-03E4-0870AFCE0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87" y="1143380"/>
            <a:ext cx="1711430" cy="342286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A592588E-D0F3-D9F3-842F-FAFD3089DB22}"/>
              </a:ext>
            </a:extLst>
          </p:cNvPr>
          <p:cNvSpPr/>
          <p:nvPr/>
        </p:nvSpPr>
        <p:spPr>
          <a:xfrm>
            <a:off x="1829748" y="1848154"/>
            <a:ext cx="1107504" cy="3522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B83318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Prévenir</a:t>
            </a:r>
            <a:endParaRPr lang="en-US" sz="2400" b="1" dirty="0">
              <a:solidFill>
                <a:srgbClr val="B83318"/>
              </a:solidFill>
              <a:latin typeface="Nunito" panose="00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12969F-862F-C201-F206-FEE2393C08E5}"/>
              </a:ext>
            </a:extLst>
          </p:cNvPr>
          <p:cNvSpPr txBox="1"/>
          <p:nvPr/>
        </p:nvSpPr>
        <p:spPr>
          <a:xfrm>
            <a:off x="391374" y="2264248"/>
            <a:ext cx="4247551" cy="153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L'employeur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est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tenu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de prendre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toutes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les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mesures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nécessaires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pour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prévenir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les accidents de la route.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DFD5C4E1-7611-8F0E-6531-BCC396E1A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130" y="1745178"/>
            <a:ext cx="558165" cy="558165"/>
          </a:xfrm>
          <a:prstGeom prst="rect">
            <a:avLst/>
          </a:prstGeom>
        </p:spPr>
      </p:pic>
      <p:sp>
        <p:nvSpPr>
          <p:cNvPr id="11" name="Text 4">
            <a:extLst>
              <a:ext uri="{FF2B5EF4-FFF2-40B4-BE49-F238E27FC236}">
                <a16:creationId xmlns:a16="http://schemas.microsoft.com/office/drawing/2014/main" id="{E440DD5E-3A21-27FE-7623-CA09350EAB27}"/>
              </a:ext>
            </a:extLst>
          </p:cNvPr>
          <p:cNvSpPr/>
          <p:nvPr/>
        </p:nvSpPr>
        <p:spPr>
          <a:xfrm>
            <a:off x="7820809" y="2451103"/>
            <a:ext cx="4074411" cy="1443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Il doit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fournir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aux agents des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équipements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de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sécurité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adéquats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et des formations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adéquates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04DD6848-20BC-AFA7-C651-093548D52C4D}"/>
              </a:ext>
            </a:extLst>
          </p:cNvPr>
          <p:cNvSpPr/>
          <p:nvPr/>
        </p:nvSpPr>
        <p:spPr>
          <a:xfrm>
            <a:off x="8419166" y="1874830"/>
            <a:ext cx="1242434" cy="389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B83318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Protéger</a:t>
            </a:r>
            <a:endParaRPr lang="en-US" sz="2400" b="1" dirty="0">
              <a:solidFill>
                <a:srgbClr val="B83318"/>
              </a:solidFill>
              <a:latin typeface="Nunito" panose="00000500000000000000" pitchFamily="2" charset="0"/>
            </a:endParaRPr>
          </a:p>
        </p:txBody>
      </p:sp>
      <p:pic>
        <p:nvPicPr>
          <p:cNvPr id="14" name="Image 2" descr="preencoded.png">
            <a:extLst>
              <a:ext uri="{FF2B5EF4-FFF2-40B4-BE49-F238E27FC236}">
                <a16:creationId xmlns:a16="http://schemas.microsoft.com/office/drawing/2014/main" id="{B20B61BA-E007-F84A-3FE2-40A7BF7FB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8014" y="1745177"/>
            <a:ext cx="558165" cy="55816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4E4A8E2-F194-5FF4-8070-E418FF11DB41}"/>
              </a:ext>
            </a:extLst>
          </p:cNvPr>
          <p:cNvSpPr txBox="1"/>
          <p:nvPr/>
        </p:nvSpPr>
        <p:spPr>
          <a:xfrm>
            <a:off x="3895386" y="3960999"/>
            <a:ext cx="4523780" cy="1172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Il doit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sensibiliser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les agents aux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risques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et aux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bonnes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pratiques de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conduite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E3A0F186-D2B8-1528-F891-4EFC3EB74552}"/>
              </a:ext>
            </a:extLst>
          </p:cNvPr>
          <p:cNvSpPr/>
          <p:nvPr/>
        </p:nvSpPr>
        <p:spPr>
          <a:xfrm>
            <a:off x="5073711" y="3557184"/>
            <a:ext cx="1515980" cy="3704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B83318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Sensibiliser</a:t>
            </a:r>
            <a:endParaRPr lang="en-US" sz="2400" b="1" dirty="0">
              <a:solidFill>
                <a:srgbClr val="B83318"/>
              </a:solidFill>
              <a:latin typeface="Nunito" panose="00000500000000000000" pitchFamily="2" charset="0"/>
            </a:endParaRPr>
          </a:p>
        </p:txBody>
      </p:sp>
      <p:pic>
        <p:nvPicPr>
          <p:cNvPr id="19" name="Image 3" descr="preencoded.png">
            <a:extLst>
              <a:ext uri="{FF2B5EF4-FFF2-40B4-BE49-F238E27FC236}">
                <a16:creationId xmlns:a16="http://schemas.microsoft.com/office/drawing/2014/main" id="{34F209D2-ADF2-109E-8061-E9B830C66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725" y="3411161"/>
            <a:ext cx="558165" cy="5581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901F3F-8E30-79FE-5819-AB93D9968A46}"/>
              </a:ext>
            </a:extLst>
          </p:cNvPr>
          <p:cNvSpPr txBox="1"/>
          <p:nvPr/>
        </p:nvSpPr>
        <p:spPr>
          <a:xfrm>
            <a:off x="1658265" y="5288340"/>
            <a:ext cx="9595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2400" dirty="0">
                <a:solidFill>
                  <a:srgbClr val="B83318"/>
                </a:solidFill>
                <a:latin typeface="Nunito" panose="00000500000000000000" pitchFamily="2" charset="0"/>
              </a:rPr>
              <a:t>S’il appartient à l’employeur public de mettre en place des actions de prévention adaptées, </a:t>
            </a:r>
          </a:p>
          <a:p>
            <a:pPr lvl="1" algn="ctr"/>
            <a:r>
              <a:rPr lang="fr-FR" sz="2400" dirty="0">
                <a:solidFill>
                  <a:srgbClr val="B83318"/>
                </a:solidFill>
                <a:latin typeface="Nunito" panose="00000500000000000000" pitchFamily="2" charset="0"/>
              </a:rPr>
              <a:t>il appartient aux agents de respecter ces dernières et les dispositions du Code de la route.</a:t>
            </a:r>
          </a:p>
        </p:txBody>
      </p:sp>
      <p:pic>
        <p:nvPicPr>
          <p:cNvPr id="1026" name="Picture 2" descr="101 300+ Responsabilité Stock Illustrations, graphiques ...">
            <a:extLst>
              <a:ext uri="{FF2B5EF4-FFF2-40B4-BE49-F238E27FC236}">
                <a16:creationId xmlns:a16="http://schemas.microsoft.com/office/drawing/2014/main" id="{7F4D7840-85AE-737A-F0E7-3F14034C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2" y="4977206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31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 animBg="1"/>
      <p:bldP spid="13" grpId="0" animBg="1"/>
      <p:bldP spid="17" grpId="0"/>
      <p:bldP spid="1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AA1E5-4D04-BAD8-7E48-4D0600F4B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>
            <a:extLst>
              <a:ext uri="{FF2B5EF4-FFF2-40B4-BE49-F238E27FC236}">
                <a16:creationId xmlns:a16="http://schemas.microsoft.com/office/drawing/2014/main" id="{D2B48E25-F091-E48A-A55C-2D5AA9370F5F}"/>
              </a:ext>
            </a:extLst>
          </p:cNvPr>
          <p:cNvSpPr txBox="1">
            <a:spLocks/>
          </p:cNvSpPr>
          <p:nvPr/>
        </p:nvSpPr>
        <p:spPr>
          <a:xfrm>
            <a:off x="-55996" y="1"/>
            <a:ext cx="12191999" cy="10880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4000" b="1" dirty="0">
                <a:solidFill>
                  <a:srgbClr val="494B5C"/>
                </a:solidFill>
                <a:latin typeface="Nunito" pitchFamily="2" charset="0"/>
              </a:rPr>
              <a:t>Cadre législatif</a:t>
            </a:r>
            <a:endParaRPr lang="fr-FR" b="1" dirty="0">
              <a:solidFill>
                <a:srgbClr val="494B5C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E85D17-AA9A-4A80-1BA6-F87420E30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78"/>
            <a:ext cx="4873665" cy="685800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9D5CFC14-B340-D61E-C50B-0D26510C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28075F-B894-CB16-C3D0-DEB99F366BD9}"/>
              </a:ext>
            </a:extLst>
          </p:cNvPr>
          <p:cNvSpPr txBox="1"/>
          <p:nvPr/>
        </p:nvSpPr>
        <p:spPr>
          <a:xfrm>
            <a:off x="1188861" y="2553579"/>
            <a:ext cx="9966892" cy="434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420745" algn="l"/>
              </a:tabLst>
            </a:pPr>
            <a:r>
              <a:rPr lang="fr-FR" sz="2000" b="1" dirty="0">
                <a:effectLst/>
                <a:latin typeface="Nunit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Nunito" panose="000005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8DA164-6C68-F80D-BF1F-79203B2B1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E0D993-6992-D6F1-71F8-233C20AA0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088066"/>
            <a:ext cx="1711430" cy="3422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CF5F04-8DBD-055F-8BFD-DDAA76145990}"/>
              </a:ext>
            </a:extLst>
          </p:cNvPr>
          <p:cNvSpPr txBox="1"/>
          <p:nvPr/>
        </p:nvSpPr>
        <p:spPr>
          <a:xfrm>
            <a:off x="487792" y="2155665"/>
            <a:ext cx="4576464" cy="124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Le Code du Travail impose à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l'employeur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des obligations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en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matière de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sécurité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routière</a:t>
            </a: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.</a:t>
            </a:r>
            <a:endParaRPr lang="en-US" sz="2400" dirty="0">
              <a:latin typeface="Nunito" panose="00000500000000000000" pitchFamily="2" charset="0"/>
            </a:endParaRP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7D20F2B9-FCFF-A12E-ED21-796AD90D926C}"/>
              </a:ext>
            </a:extLst>
          </p:cNvPr>
          <p:cNvSpPr/>
          <p:nvPr/>
        </p:nvSpPr>
        <p:spPr>
          <a:xfrm>
            <a:off x="7748337" y="3172096"/>
            <a:ext cx="4146883" cy="1499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endParaRPr lang="en-US" sz="2400" dirty="0">
              <a:latin typeface="Nunito" panose="00000500000000000000" pitchFamily="2" charset="0"/>
            </a:endParaRP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6FA54447-BE5F-A104-8F38-7107FBF8BC12}"/>
              </a:ext>
            </a:extLst>
          </p:cNvPr>
          <p:cNvSpPr/>
          <p:nvPr/>
        </p:nvSpPr>
        <p:spPr>
          <a:xfrm>
            <a:off x="8812741" y="1758334"/>
            <a:ext cx="2840018" cy="392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2400" b="1" dirty="0">
                <a:solidFill>
                  <a:srgbClr val="B83318"/>
                </a:solidFill>
                <a:latin typeface="Nunito" panose="00000500000000000000" pitchFamily="2" charset="0"/>
              </a:rPr>
              <a:t>Code de la Route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077E011-40D0-CFC8-0E8F-A992CDD86B96}"/>
              </a:ext>
            </a:extLst>
          </p:cNvPr>
          <p:cNvSpPr txBox="1"/>
          <p:nvPr/>
        </p:nvSpPr>
        <p:spPr>
          <a:xfrm>
            <a:off x="3788343" y="3975750"/>
            <a:ext cx="4576464" cy="1615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La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collectivité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doit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souscrire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une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assurance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responsabilité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civile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professionnelle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qui </a:t>
            </a:r>
            <a:r>
              <a:rPr lang="en-US" sz="2400" dirty="0" err="1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couvre</a:t>
            </a:r>
            <a:r>
              <a:rPr lang="en-US" sz="2400" dirty="0">
                <a:solidFill>
                  <a:srgbClr val="494B5C"/>
                </a:solidFill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les accidents de la route.</a:t>
            </a:r>
            <a:endParaRPr lang="en-US" sz="24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sp>
        <p:nvSpPr>
          <p:cNvPr id="18" name="Text 5">
            <a:extLst>
              <a:ext uri="{FF2B5EF4-FFF2-40B4-BE49-F238E27FC236}">
                <a16:creationId xmlns:a16="http://schemas.microsoft.com/office/drawing/2014/main" id="{698BA37F-A196-C48C-2D48-A2E0473C68BE}"/>
              </a:ext>
            </a:extLst>
          </p:cNvPr>
          <p:cNvSpPr/>
          <p:nvPr/>
        </p:nvSpPr>
        <p:spPr>
          <a:xfrm>
            <a:off x="5318585" y="3637739"/>
            <a:ext cx="1515980" cy="391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B83318"/>
                </a:solidFill>
                <a:latin typeface="Nunito" panose="00000500000000000000" pitchFamily="2" charset="0"/>
                <a:ea typeface="Nunito Semi Bold" pitchFamily="34" charset="-122"/>
                <a:cs typeface="Nunito Semi Bold" pitchFamily="34" charset="-120"/>
              </a:rPr>
              <a:t>Assurance</a:t>
            </a:r>
            <a:endParaRPr lang="en-US" sz="2400" b="1" dirty="0">
              <a:solidFill>
                <a:srgbClr val="B83318"/>
              </a:solidFill>
              <a:latin typeface="Nunito" panose="000005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6C9061-1A45-7C16-7851-F303F24E899D}"/>
              </a:ext>
            </a:extLst>
          </p:cNvPr>
          <p:cNvSpPr txBox="1"/>
          <p:nvPr/>
        </p:nvSpPr>
        <p:spPr>
          <a:xfrm>
            <a:off x="7867208" y="2155665"/>
            <a:ext cx="4146883" cy="162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Les </a:t>
            </a:r>
            <a:r>
              <a:rPr lang="en-US" sz="2400" dirty="0" err="1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employés</a:t>
            </a: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doivent</a:t>
            </a: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respecter les </a:t>
            </a:r>
            <a:r>
              <a:rPr lang="en-US" sz="2400" dirty="0" err="1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règles</a:t>
            </a: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du Code de la Route </a:t>
            </a:r>
            <a:r>
              <a:rPr lang="en-US" sz="2400" dirty="0" err="1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en</a:t>
            </a: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toutes</a:t>
            </a: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400" dirty="0" err="1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circonstances</a:t>
            </a:r>
            <a:r>
              <a:rPr lang="en-US" sz="2400" dirty="0">
                <a:latin typeface="Nunito" panose="00000500000000000000" pitchFamily="2" charset="0"/>
                <a:ea typeface="PT Sans" pitchFamily="34" charset="-122"/>
                <a:cs typeface="PT Sans" pitchFamily="34" charset="-120"/>
              </a:rPr>
              <a:t>.</a:t>
            </a:r>
            <a:endParaRPr lang="en-US" sz="2400" dirty="0">
              <a:latin typeface="Nunito" panose="00000500000000000000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3ED8223-69CB-BE5D-B8E7-9505E3D90750}"/>
              </a:ext>
            </a:extLst>
          </p:cNvPr>
          <p:cNvSpPr txBox="1"/>
          <p:nvPr/>
        </p:nvSpPr>
        <p:spPr>
          <a:xfrm>
            <a:off x="1568911" y="1711708"/>
            <a:ext cx="241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83318"/>
                </a:solidFill>
                <a:latin typeface="Nunito" panose="00000500000000000000" pitchFamily="2" charset="0"/>
              </a:rPr>
              <a:t>Code du travail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DC8B7A6-63A8-8E84-AD4B-1370A598E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2" b="95238" l="2381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05" y="3368519"/>
            <a:ext cx="1084138" cy="118269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C6B9700-BF05-8431-D791-087B36402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 b="20969"/>
          <a:stretch/>
        </p:blipFill>
        <p:spPr>
          <a:xfrm>
            <a:off x="9530291" y="3783034"/>
            <a:ext cx="1137857" cy="98258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E1508F3-A1F6-2CE2-F5B6-36BE097DC6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0" y="5537985"/>
            <a:ext cx="1375258" cy="10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7" grpId="0"/>
      <p:bldP spid="18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236C0-88A5-BF3F-FFA9-8418BD831FD2}"/>
              </a:ext>
            </a:extLst>
          </p:cNvPr>
          <p:cNvSpPr txBox="1">
            <a:spLocks/>
          </p:cNvSpPr>
          <p:nvPr/>
        </p:nvSpPr>
        <p:spPr>
          <a:xfrm>
            <a:off x="182880" y="0"/>
            <a:ext cx="12009120" cy="11043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1338" indent="-541338" algn="ctr"/>
            <a:r>
              <a:rPr lang="fr-FR" sz="3600" b="1" dirty="0">
                <a:solidFill>
                  <a:srgbClr val="B83318"/>
                </a:solidFill>
                <a:latin typeface="Nunito" pitchFamily="2" charset="0"/>
              </a:rPr>
              <a:t>Les principaux facteurs de risque routier</a:t>
            </a:r>
            <a:endParaRPr lang="fr-FR" sz="3600" b="1" dirty="0">
              <a:solidFill>
                <a:srgbClr val="B83318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73EF7D-6892-9B51-03E4-0870AFCE0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1104387"/>
            <a:ext cx="1711430" cy="3422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E669FC-FF89-C452-8F64-72F69EC8D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7" y="-14478"/>
            <a:ext cx="4873665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E7A41F-F42E-4A46-F6AE-1C4A27E85D07}"/>
              </a:ext>
            </a:extLst>
          </p:cNvPr>
          <p:cNvSpPr txBox="1"/>
          <p:nvPr/>
        </p:nvSpPr>
        <p:spPr>
          <a:xfrm>
            <a:off x="182880" y="2018009"/>
            <a:ext cx="69585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94B5C"/>
                </a:solidFill>
                <a:latin typeface="Nunito" panose="00000500000000000000" pitchFamily="2" charset="0"/>
              </a:rPr>
              <a:t>Le véhicule:</a:t>
            </a: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Entretien courant/contrôle technique/assurance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Etat des pneus ( témoins)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Type de pneus ( hiver / été)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Arrimage et stockage des charges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Véhicule adapté à l’activité</a:t>
            </a:r>
          </a:p>
          <a:p>
            <a:endParaRPr lang="fr-FR" sz="20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000" dirty="0">
              <a:solidFill>
                <a:srgbClr val="494B5C"/>
              </a:solidFill>
              <a:latin typeface="Nunito" panose="00000500000000000000" pitchFamily="2" charset="0"/>
            </a:endParaRPr>
          </a:p>
        </p:txBody>
      </p:sp>
      <p:pic>
        <p:nvPicPr>
          <p:cNvPr id="3076" name="Picture 4" descr="1 019 200+ Identique Stock Illustrations, graphiques vectoriels libre de  droits et Clip Art - iStock | Pareil, Jumeaux, Unique">
            <a:extLst>
              <a:ext uri="{FF2B5EF4-FFF2-40B4-BE49-F238E27FC236}">
                <a16:creationId xmlns:a16="http://schemas.microsoft.com/office/drawing/2014/main" id="{8469F24D-8EDB-62C8-667B-0A2DDCF7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4" y="2603510"/>
            <a:ext cx="1428534" cy="142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81DD79F-02E1-9A7A-326B-5F11C65DDAD6}"/>
              </a:ext>
            </a:extLst>
          </p:cNvPr>
          <p:cNvSpPr/>
          <p:nvPr/>
        </p:nvSpPr>
        <p:spPr>
          <a:xfrm>
            <a:off x="2022054" y="2817715"/>
            <a:ext cx="4873665" cy="9027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Nunito" panose="00000500000000000000" pitchFamily="2" charset="0"/>
              </a:rPr>
              <a:t>Entretien</a:t>
            </a:r>
          </a:p>
          <a:p>
            <a:pPr algn="ctr"/>
            <a:r>
              <a:rPr lang="fr-FR" dirty="0">
                <a:latin typeface="Nunito" panose="00000500000000000000" pitchFamily="2" charset="0"/>
              </a:rPr>
              <a:t> véhicule personnel = véhicule professionnel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4B7B0F-7B40-4658-884A-113AB7AA2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6606" y="1987485"/>
            <a:ext cx="4935394" cy="487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36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8B3C7CDE-91CD-DAB1-3938-D94C896A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CD74CE-1C17-E127-43B1-DF5C2C132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411" y="171870"/>
            <a:ext cx="1493957" cy="1374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73EF7D-6892-9B51-03E4-0870AFCE0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5" y="859340"/>
            <a:ext cx="1711430" cy="3422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E669FC-FF89-C452-8F64-72F69EC8D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4873665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DFF3F0-7EEB-6C5D-02D1-FAB276D8CD45}"/>
              </a:ext>
            </a:extLst>
          </p:cNvPr>
          <p:cNvSpPr txBox="1"/>
          <p:nvPr/>
        </p:nvSpPr>
        <p:spPr>
          <a:xfrm>
            <a:off x="294305" y="1905506"/>
            <a:ext cx="104240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r>
              <a:rPr lang="fr-FR" sz="2400" b="1" dirty="0">
                <a:solidFill>
                  <a:srgbClr val="494B5C"/>
                </a:solidFill>
                <a:latin typeface="Nunito" panose="00000500000000000000" pitchFamily="2" charset="0"/>
              </a:rPr>
              <a:t>Véhicule doit être adapté à l’activité</a:t>
            </a:r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endParaRPr lang="fr-FR" sz="2400" dirty="0">
              <a:solidFill>
                <a:srgbClr val="494B5C"/>
              </a:solidFill>
              <a:latin typeface="Nunito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Choix du véhicule en concertation avec les agents utilisateurs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Matériels transportés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Nombre d’agents lors de la mission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Environnement de l’activité ( route de montagne, centre ville… 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494B5C"/>
                </a:solidFill>
                <a:latin typeface="Nunito" panose="00000500000000000000" pitchFamily="2" charset="0"/>
              </a:rPr>
              <a:t>Temps de trajet ( choix des options: climatisation, ergonomie du véhicule, type d'énergie… ) </a:t>
            </a:r>
          </a:p>
        </p:txBody>
      </p:sp>
    </p:spTree>
    <p:extLst>
      <p:ext uri="{BB962C8B-B14F-4D97-AF65-F5344CB8AC3E}">
        <p14:creationId xmlns:p14="http://schemas.microsoft.com/office/powerpoint/2010/main" val="910072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64F81-3A12-5B89-4F7D-B5CE0033A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AD377B-EDA4-FF67-8FE9-4CCDA5678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4873665" cy="6858000"/>
          </a:xfrm>
          <a:prstGeom prst="rect">
            <a:avLst/>
          </a:prstGeom>
        </p:spPr>
      </p:pic>
      <p:pic>
        <p:nvPicPr>
          <p:cNvPr id="1030" name="Picture 6" descr="Pictogramme attention | Get-picto">
            <a:extLst>
              <a:ext uri="{FF2B5EF4-FFF2-40B4-BE49-F238E27FC236}">
                <a16:creationId xmlns:a16="http://schemas.microsoft.com/office/drawing/2014/main" id="{CB8D0DE1-ED70-11DB-33AD-E26EA9D3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90" y="5368363"/>
            <a:ext cx="1225168" cy="11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CB91202-698D-4C62-13B6-BC0B31511D88}"/>
              </a:ext>
            </a:extLst>
          </p:cNvPr>
          <p:cNvSpPr txBox="1"/>
          <p:nvPr/>
        </p:nvSpPr>
        <p:spPr>
          <a:xfrm>
            <a:off x="5534526" y="4037707"/>
            <a:ext cx="629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14E37"/>
                </a:solidFill>
                <a:latin typeface="Nunito" panose="00000500000000000000" pitchFamily="2" charset="0"/>
              </a:rPr>
              <a:t>Suivi des visites médicales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14E37"/>
                </a:solidFill>
                <a:latin typeface="Nunito" panose="00000500000000000000" pitchFamily="2" charset="0"/>
              </a:rPr>
              <a:t>Contrôle agents si protocole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14E37"/>
                </a:solidFill>
                <a:latin typeface="Nunito" panose="00000500000000000000" pitchFamily="2" charset="0"/>
              </a:rPr>
              <a:t>Adaptation du 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14E37"/>
                </a:solidFill>
                <a:latin typeface="Nunito" panose="00000500000000000000" pitchFamily="2" charset="0"/>
              </a:rPr>
              <a:t>Organisation du travail</a:t>
            </a:r>
            <a:endParaRPr lang="fr-FR" dirty="0"/>
          </a:p>
        </p:txBody>
      </p:sp>
      <p:pic>
        <p:nvPicPr>
          <p:cNvPr id="1026" name="Picture 2" descr="970+ Point D Interrogation Photos, taleaux et images libre ...">
            <a:extLst>
              <a:ext uri="{FF2B5EF4-FFF2-40B4-BE49-F238E27FC236}">
                <a16:creationId xmlns:a16="http://schemas.microsoft.com/office/drawing/2014/main" id="{C7B97B72-E876-42E5-ECC1-3CAC4AB1A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" y="2558776"/>
            <a:ext cx="947210" cy="8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AF556519-E766-FF00-1F8C-E638EAC8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19" y="66149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3DE03C9-55FC-4348-A8CB-B240E82DF4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717" y="1"/>
            <a:ext cx="969758" cy="89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F9D13C-CB0C-4B84-4631-79EEF1B47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28" y="285047"/>
            <a:ext cx="1711430" cy="3422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A2AAC4E-5B04-666A-32DF-EF7D957B9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190" y="616731"/>
            <a:ext cx="4873665" cy="6858000"/>
          </a:xfrm>
          <a:prstGeom prst="rect">
            <a:avLst/>
          </a:prstGeom>
        </p:spPr>
      </p:pic>
      <p:sp>
        <p:nvSpPr>
          <p:cNvPr id="4" name="Text 3">
            <a:extLst>
              <a:ext uri="{FF2B5EF4-FFF2-40B4-BE49-F238E27FC236}">
                <a16:creationId xmlns:a16="http://schemas.microsoft.com/office/drawing/2014/main" id="{C7E8F66F-F866-B4E9-FECF-933218FAE7C6}"/>
              </a:ext>
            </a:extLst>
          </p:cNvPr>
          <p:cNvSpPr/>
          <p:nvPr/>
        </p:nvSpPr>
        <p:spPr>
          <a:xfrm>
            <a:off x="255944" y="1660815"/>
            <a:ext cx="2856223" cy="124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 u="sng" dirty="0">
                <a:solidFill>
                  <a:srgbClr val="8452A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Vitesse excessive</a:t>
            </a:r>
            <a:endParaRPr lang="en-US" sz="2400" b="1" u="sng" dirty="0">
              <a:solidFill>
                <a:srgbClr val="8452AE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62B1C1-ACF4-B8B2-FADC-33D2816B8861}"/>
              </a:ext>
            </a:extLst>
          </p:cNvPr>
          <p:cNvSpPr txBox="1"/>
          <p:nvPr/>
        </p:nvSpPr>
        <p:spPr>
          <a:xfrm>
            <a:off x="1035832" y="2251345"/>
            <a:ext cx="3127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8452AE"/>
                </a:solidFill>
                <a:latin typeface="Nunito" panose="00000500000000000000" pitchFamily="2" charset="0"/>
              </a:rPr>
              <a:t>Horaires non adaptés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8452AE"/>
                </a:solidFill>
                <a:latin typeface="Nunito" panose="00000500000000000000" pitchFamily="2" charset="0"/>
              </a:rPr>
              <a:t>Eviter la route lors des manifestations ( Tour de France, Rallye, ….)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8452AE"/>
                </a:solidFill>
                <a:latin typeface="Nunito" panose="00000500000000000000" pitchFamily="2" charset="0"/>
              </a:rPr>
              <a:t>Aléas climatiques</a:t>
            </a:r>
            <a:endParaRPr lang="fr-FR" dirty="0"/>
          </a:p>
        </p:txBody>
      </p:sp>
      <p:pic>
        <p:nvPicPr>
          <p:cNvPr id="1028" name="Picture 4" descr="Solution Pictogramme Innovant Clap Vecteur PNG , Pictogramme, Innovant,  Taper PNG et vecteur pour téléchargement gratuit">
            <a:extLst>
              <a:ext uri="{FF2B5EF4-FFF2-40B4-BE49-F238E27FC236}">
                <a16:creationId xmlns:a16="http://schemas.microsoft.com/office/drawing/2014/main" id="{518386E7-7D86-4ABB-A676-2400B8D1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4" y="5025929"/>
            <a:ext cx="653007" cy="7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5D66A34-3071-24F4-1224-85943CCC51E9}"/>
              </a:ext>
            </a:extLst>
          </p:cNvPr>
          <p:cNvSpPr txBox="1"/>
          <p:nvPr/>
        </p:nvSpPr>
        <p:spPr>
          <a:xfrm>
            <a:off x="1255374" y="4496986"/>
            <a:ext cx="2675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8452AE"/>
                </a:solidFill>
                <a:latin typeface="Nunito" panose="00000500000000000000" pitchFamily="2" charset="0"/>
              </a:rPr>
              <a:t>Fourchette d’horaires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8452AE"/>
                </a:solidFill>
                <a:latin typeface="Nunito" panose="00000500000000000000" pitchFamily="2" charset="0"/>
              </a:rPr>
              <a:t>Visio-conférence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8452AE"/>
                </a:solidFill>
                <a:latin typeface="Nunito" panose="00000500000000000000" pitchFamily="2" charset="0"/>
              </a:rPr>
              <a:t>Télé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8452AE"/>
                </a:solidFill>
                <a:latin typeface="Nunito" panose="00000500000000000000" pitchFamily="2" charset="0"/>
              </a:rPr>
              <a:t>Véhicule avec limiteur et régulateur de vitesse </a:t>
            </a:r>
          </a:p>
          <a:p>
            <a:endParaRPr lang="fr-FR" dirty="0"/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E5ED942F-15D7-E5C0-0A75-598C6722E05B}"/>
              </a:ext>
            </a:extLst>
          </p:cNvPr>
          <p:cNvSpPr/>
          <p:nvPr/>
        </p:nvSpPr>
        <p:spPr>
          <a:xfrm flipH="1">
            <a:off x="5093367" y="1378936"/>
            <a:ext cx="1331496" cy="406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 u="sng" dirty="0">
                <a:solidFill>
                  <a:srgbClr val="494B5C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Fatigue</a:t>
            </a:r>
            <a:endParaRPr lang="en-US" sz="2400" b="1" u="sng" dirty="0">
              <a:solidFill>
                <a:srgbClr val="494B5C"/>
              </a:solidFill>
            </a:endParaRPr>
          </a:p>
        </p:txBody>
      </p:sp>
      <p:pic>
        <p:nvPicPr>
          <p:cNvPr id="13" name="Picture 4" descr="Solution Pictogramme Innovant Clap Vecteur PNG , Pictogramme, Innovant,  Taper PNG et vecteur pour téléchargement gratuit">
            <a:extLst>
              <a:ext uri="{FF2B5EF4-FFF2-40B4-BE49-F238E27FC236}">
                <a16:creationId xmlns:a16="http://schemas.microsoft.com/office/drawing/2014/main" id="{A2931051-43D6-3516-171C-14C2A8419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64" y="2194175"/>
            <a:ext cx="720635" cy="8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3D374F3-88CB-136E-D4FD-56452CCA08B6}"/>
              </a:ext>
            </a:extLst>
          </p:cNvPr>
          <p:cNvSpPr txBox="1"/>
          <p:nvPr/>
        </p:nvSpPr>
        <p:spPr>
          <a:xfrm>
            <a:off x="5477782" y="1949116"/>
            <a:ext cx="2984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94B5C"/>
                </a:solidFill>
                <a:latin typeface="Nunito" panose="00000500000000000000" pitchFamily="2" charset="0"/>
              </a:rPr>
              <a:t>Co-voiturage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94B5C"/>
                </a:solidFill>
                <a:latin typeface="Nunito" panose="00000500000000000000" pitchFamily="2" charset="0"/>
              </a:rPr>
              <a:t>Organisation du travail ( regrouper les rendez vous, télétravail, </a:t>
            </a:r>
            <a:r>
              <a:rPr lang="fr-FR" dirty="0" err="1">
                <a:solidFill>
                  <a:srgbClr val="494B5C"/>
                </a:solidFill>
                <a:latin typeface="Nunito" panose="00000500000000000000" pitchFamily="2" charset="0"/>
              </a:rPr>
              <a:t>visio</a:t>
            </a:r>
            <a:r>
              <a:rPr lang="fr-FR" dirty="0">
                <a:solidFill>
                  <a:srgbClr val="494B5C"/>
                </a:solidFill>
                <a:latin typeface="Nunito" panose="00000500000000000000" pitchFamily="2" charset="0"/>
              </a:rPr>
              <a:t> conférence) </a:t>
            </a: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4A563C9C-2D74-0E4E-399C-DE0EA09404DC}"/>
              </a:ext>
            </a:extLst>
          </p:cNvPr>
          <p:cNvSpPr/>
          <p:nvPr/>
        </p:nvSpPr>
        <p:spPr>
          <a:xfrm flipH="1">
            <a:off x="8797242" y="1380074"/>
            <a:ext cx="3138814" cy="4572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 u="sng" dirty="0">
                <a:solidFill>
                  <a:schemeClr val="accent4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Distraction au volant</a:t>
            </a:r>
            <a:endParaRPr lang="en-US" sz="2400" b="1" u="sng" dirty="0">
              <a:solidFill>
                <a:schemeClr val="accent4"/>
              </a:solidFill>
            </a:endParaRPr>
          </a:p>
        </p:txBody>
      </p:sp>
      <p:pic>
        <p:nvPicPr>
          <p:cNvPr id="17" name="Picture 4" descr="Solution Pictogramme Innovant Clap Vecteur PNG , Pictogramme, Innovant,  Taper PNG et vecteur pour téléchargement gratuit">
            <a:extLst>
              <a:ext uri="{FF2B5EF4-FFF2-40B4-BE49-F238E27FC236}">
                <a16:creationId xmlns:a16="http://schemas.microsoft.com/office/drawing/2014/main" id="{BC343736-5843-3E58-793C-AB4D9221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242" y="2194174"/>
            <a:ext cx="762599" cy="8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4033CA7-3837-DA79-AD10-C06595CFBC9F}"/>
              </a:ext>
            </a:extLst>
          </p:cNvPr>
          <p:cNvSpPr txBox="1"/>
          <p:nvPr/>
        </p:nvSpPr>
        <p:spPr>
          <a:xfrm flipH="1">
            <a:off x="9656717" y="2147168"/>
            <a:ext cx="2368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Nunito" panose="00000500000000000000" pitchFamily="2" charset="0"/>
              </a:rPr>
              <a:t>Règlement intérieur Protocole véhicule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/>
                </a:solidFill>
                <a:latin typeface="Nunito" panose="00000500000000000000" pitchFamily="2" charset="0"/>
              </a:rPr>
              <a:t>Quart d’heure sécurité</a:t>
            </a: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57EDBFED-187A-4304-CF2C-995B99231A79}"/>
              </a:ext>
            </a:extLst>
          </p:cNvPr>
          <p:cNvSpPr/>
          <p:nvPr/>
        </p:nvSpPr>
        <p:spPr>
          <a:xfrm rot="10800000" flipV="1">
            <a:off x="4868777" y="3469072"/>
            <a:ext cx="2863647" cy="406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 u="sng" dirty="0" err="1">
                <a:solidFill>
                  <a:srgbClr val="C14E37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Alcool</a:t>
            </a:r>
            <a:r>
              <a:rPr lang="en-US" sz="2400" b="1" u="sng" dirty="0">
                <a:solidFill>
                  <a:srgbClr val="C14E37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, drogues et </a:t>
            </a:r>
            <a:r>
              <a:rPr lang="en-US" sz="2400" b="1" u="sng" dirty="0" err="1">
                <a:solidFill>
                  <a:srgbClr val="C14E37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médicaments</a:t>
            </a:r>
            <a:endParaRPr lang="en-US" sz="2400" b="1" u="sng" dirty="0">
              <a:solidFill>
                <a:srgbClr val="C14E37"/>
              </a:solidFill>
            </a:endParaRPr>
          </a:p>
        </p:txBody>
      </p:sp>
      <p:pic>
        <p:nvPicPr>
          <p:cNvPr id="20" name="Picture 4" descr="Solution Pictogramme Innovant Clap Vecteur PNG , Pictogramme, Innovant,  Taper PNG et vecteur pour téléchargement gratuit">
            <a:extLst>
              <a:ext uri="{FF2B5EF4-FFF2-40B4-BE49-F238E27FC236}">
                <a16:creationId xmlns:a16="http://schemas.microsoft.com/office/drawing/2014/main" id="{DBDC4ECE-C84F-4446-DDD7-7FB2F390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55" y="4204915"/>
            <a:ext cx="720635" cy="8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0A63A48-6243-CB18-3BEE-1608286F08D2}"/>
              </a:ext>
            </a:extLst>
          </p:cNvPr>
          <p:cNvSpPr txBox="1"/>
          <p:nvPr/>
        </p:nvSpPr>
        <p:spPr>
          <a:xfrm>
            <a:off x="6224337" y="5571440"/>
            <a:ext cx="395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latin typeface="Nunito" panose="00000500000000000000" pitchFamily="2" charset="0"/>
              </a:rPr>
              <a:t> </a:t>
            </a:r>
            <a:r>
              <a:rPr lang="fr-FR" b="1" dirty="0">
                <a:solidFill>
                  <a:srgbClr val="C14E37"/>
                </a:solidFill>
                <a:latin typeface="Nunito" panose="00000500000000000000" pitchFamily="2" charset="0"/>
              </a:rPr>
              <a:t>Sujet prégnant, si vous avez un doute sur vos protocoles, n’hésitez pas à nous solliciter!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DA2E7D-2F8B-571C-C860-E65F088E2DAA}"/>
              </a:ext>
            </a:extLst>
          </p:cNvPr>
          <p:cNvSpPr txBox="1"/>
          <p:nvPr/>
        </p:nvSpPr>
        <p:spPr>
          <a:xfrm>
            <a:off x="159026" y="3882928"/>
            <a:ext cx="217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8452AE"/>
                </a:solidFill>
                <a:latin typeface="Nunito" panose="00000500000000000000" pitchFamily="2" charset="0"/>
              </a:rPr>
              <a:t>Actions possibles :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B204CF9-21ED-C1F5-CC88-6A10E1233792}"/>
              </a:ext>
            </a:extLst>
          </p:cNvPr>
          <p:cNvSpPr txBox="1"/>
          <p:nvPr/>
        </p:nvSpPr>
        <p:spPr>
          <a:xfrm>
            <a:off x="1876507" y="859521"/>
            <a:ext cx="494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14E37"/>
                </a:solidFill>
                <a:latin typeface="Nunito" panose="00000500000000000000" pitchFamily="2" charset="0"/>
              </a:rPr>
              <a:t>Facteurs Humains:</a:t>
            </a:r>
          </a:p>
        </p:txBody>
      </p:sp>
    </p:spTree>
    <p:extLst>
      <p:ext uri="{BB962C8B-B14F-4D97-AF65-F5344CB8AC3E}">
        <p14:creationId xmlns:p14="http://schemas.microsoft.com/office/powerpoint/2010/main" val="413627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6" grpId="0"/>
      <p:bldP spid="7" grpId="0"/>
      <p:bldP spid="11" grpId="0" animBg="1"/>
      <p:bldP spid="14" grpId="0"/>
      <p:bldP spid="16" grpId="0" animBg="1"/>
      <p:bldP spid="18" grpId="0"/>
      <p:bldP spid="19" grpId="0" animBg="1"/>
      <p:bldP spid="23" grpId="0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918</Words>
  <Application>Microsoft Office PowerPoint</Application>
  <PresentationFormat>Grand écran</PresentationFormat>
  <Paragraphs>175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Nunito</vt:lpstr>
      <vt:lpstr>Nunito Semi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PECORELLA</dc:creator>
  <cp:lastModifiedBy>Helene SERET</cp:lastModifiedBy>
  <cp:revision>52</cp:revision>
  <cp:lastPrinted>2025-03-03T16:26:30Z</cp:lastPrinted>
  <dcterms:created xsi:type="dcterms:W3CDTF">2024-03-11T10:45:45Z</dcterms:created>
  <dcterms:modified xsi:type="dcterms:W3CDTF">2025-03-08T18:10:12Z</dcterms:modified>
</cp:coreProperties>
</file>