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7556500" cy="10693400"/>
  <p:notesSz cx="6858000" cy="9144000"/>
  <p:embeddedFontLst>
    <p:embeddedFont>
      <p:font typeface="Open Sans" panose="020B0606030504020204" pitchFamily="34" charset="0"/>
      <p:regular r:id="rId8"/>
      <p:bold r:id="rId9"/>
      <p:italic r:id="rId10"/>
      <p:boldItalic r:id="rId11"/>
    </p:embeddedFont>
    <p:embeddedFont>
      <p:font typeface="Open Sans Bold" panose="020B0806030504020204" charset="0"/>
      <p:regular r:id="rId12"/>
    </p:embeddedFont>
    <p:embeddedFont>
      <p:font typeface="Open Sans Bold Italics" panose="020B0604020202020204" charset="0"/>
      <p:regular r:id="rId13"/>
    </p:embeddedFont>
    <p:embeddedFont>
      <p:font typeface="Open Sans Light Bold" panose="020B0604020202020204" charset="0"/>
      <p:regular r:id="rId14"/>
    </p:embeddedFont>
    <p:embeddedFont>
      <p:font typeface="Open Sans Light Bold Italics" panose="020B0604020202020204" charset="0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310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6E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291825" y="242507"/>
            <a:ext cx="7027827" cy="10229684"/>
          </a:xfrm>
          <a:prstGeom prst="rect">
            <a:avLst/>
          </a:prstGeom>
        </p:spPr>
      </p:pic>
      <p:grpSp>
        <p:nvGrpSpPr>
          <p:cNvPr id="5" name="Group 5"/>
          <p:cNvGrpSpPr/>
          <p:nvPr/>
        </p:nvGrpSpPr>
        <p:grpSpPr>
          <a:xfrm>
            <a:off x="716150" y="1684595"/>
            <a:ext cx="6124199" cy="704922"/>
            <a:chOff x="508752" y="-28575"/>
            <a:chExt cx="2194775" cy="252628"/>
          </a:xfrm>
        </p:grpSpPr>
        <p:sp>
          <p:nvSpPr>
            <p:cNvPr id="6" name="Freeform 6"/>
            <p:cNvSpPr/>
            <p:nvPr/>
          </p:nvSpPr>
          <p:spPr>
            <a:xfrm>
              <a:off x="508752" y="0"/>
              <a:ext cx="2167467" cy="184161"/>
            </a:xfrm>
            <a:custGeom>
              <a:avLst/>
              <a:gdLst/>
              <a:ahLst/>
              <a:cxnLst/>
              <a:rect l="l" t="t" r="r" b="b"/>
              <a:pathLst>
                <a:path w="2167467" h="184161">
                  <a:moveTo>
                    <a:pt x="47363" y="0"/>
                  </a:moveTo>
                  <a:lnTo>
                    <a:pt x="2120104" y="0"/>
                  </a:lnTo>
                  <a:cubicBezTo>
                    <a:pt x="2146262" y="0"/>
                    <a:pt x="2167467" y="21205"/>
                    <a:pt x="2167467" y="47363"/>
                  </a:cubicBezTo>
                  <a:lnTo>
                    <a:pt x="2167467" y="136798"/>
                  </a:lnTo>
                  <a:cubicBezTo>
                    <a:pt x="2167467" y="162956"/>
                    <a:pt x="2146262" y="184161"/>
                    <a:pt x="2120104" y="184161"/>
                  </a:cubicBezTo>
                  <a:lnTo>
                    <a:pt x="47363" y="184161"/>
                  </a:lnTo>
                  <a:cubicBezTo>
                    <a:pt x="34802" y="184161"/>
                    <a:pt x="22755" y="179171"/>
                    <a:pt x="13872" y="170289"/>
                  </a:cubicBezTo>
                  <a:cubicBezTo>
                    <a:pt x="4990" y="161407"/>
                    <a:pt x="0" y="149360"/>
                    <a:pt x="0" y="136798"/>
                  </a:cubicBezTo>
                  <a:lnTo>
                    <a:pt x="0" y="47363"/>
                  </a:lnTo>
                  <a:cubicBezTo>
                    <a:pt x="0" y="21205"/>
                    <a:pt x="21205" y="0"/>
                    <a:pt x="47363" y="0"/>
                  </a:cubicBezTo>
                  <a:close/>
                </a:path>
              </a:pathLst>
            </a:custGeom>
            <a:solidFill>
              <a:srgbClr val="776EAC"/>
            </a:solidFill>
          </p:spPr>
          <p:txBody>
            <a:bodyPr/>
            <a:lstStyle/>
            <a:p>
              <a:endParaRPr lang="fr-FR" dirty="0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536060" y="-28575"/>
              <a:ext cx="2167467" cy="25262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96"/>
                </a:lnSpc>
              </a:pPr>
              <a:r>
                <a:rPr lang="en-US" sz="2069" spc="124" dirty="0">
                  <a:solidFill>
                    <a:schemeClr val="bg1"/>
                  </a:solidFill>
                  <a:latin typeface="Open Sans Bold Italics"/>
                </a:rPr>
                <a:t>PARTICIPATION</a:t>
              </a: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875454" y="578662"/>
            <a:ext cx="5681324" cy="811294"/>
            <a:chOff x="0" y="104775"/>
            <a:chExt cx="7575098" cy="1081724"/>
          </a:xfrm>
        </p:grpSpPr>
        <p:sp>
          <p:nvSpPr>
            <p:cNvPr id="9" name="TextBox 9"/>
            <p:cNvSpPr txBox="1"/>
            <p:nvPr/>
          </p:nvSpPr>
          <p:spPr>
            <a:xfrm>
              <a:off x="0" y="104775"/>
              <a:ext cx="7575098" cy="60272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3437"/>
                </a:lnSpc>
                <a:spcBef>
                  <a:spcPct val="0"/>
                </a:spcBef>
              </a:pPr>
              <a:r>
                <a:rPr lang="en-US" sz="3777" u="sng" spc="37" dirty="0">
                  <a:solidFill>
                    <a:srgbClr val="776EA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 Bold"/>
                </a:rPr>
                <a:t>FOIRE AUX QUESTIONS</a:t>
              </a: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757892"/>
              <a:ext cx="7575098" cy="42860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756"/>
                </a:lnSpc>
              </a:pPr>
              <a:endParaRPr/>
            </a:p>
          </p:txBody>
        </p:sp>
      </p:grpSp>
      <p:sp>
        <p:nvSpPr>
          <p:cNvPr id="11" name="TextBox 11"/>
          <p:cNvSpPr txBox="1"/>
          <p:nvPr/>
        </p:nvSpPr>
        <p:spPr>
          <a:xfrm>
            <a:off x="414000" y="2540826"/>
            <a:ext cx="6829775" cy="126957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Aujourd'hui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,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certaines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collectivités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versent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une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participation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seulement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aux agents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ayant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une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mutuelle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labellisée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. Que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devront-elles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faire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demain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?</a:t>
            </a:r>
          </a:p>
          <a:p>
            <a:pPr algn="just">
              <a:lnSpc>
                <a:spcPts val="1359"/>
              </a:lnSpc>
              <a:spcBef>
                <a:spcPct val="0"/>
              </a:spcBef>
            </a:pPr>
            <a:endParaRPr lang="en-US" sz="1070" spc="10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9"/>
              </a:lnSpc>
              <a:spcBef>
                <a:spcPct val="0"/>
              </a:spcBef>
            </a:pPr>
            <a:r>
              <a:rPr lang="en-US" sz="970" spc="9" dirty="0">
                <a:solidFill>
                  <a:srgbClr val="000000"/>
                </a:solidFill>
                <a:latin typeface="Open Sans"/>
              </a:rPr>
              <a:t>- Si la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collectivité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maintient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 la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labellisation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 pour la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mutuelle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santé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,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elle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devra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toujours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vérifier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auprès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 de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l’agent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qu’il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souscrit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 un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contrat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labellisé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.</a:t>
            </a:r>
          </a:p>
          <a:p>
            <a:pPr algn="just">
              <a:lnSpc>
                <a:spcPts val="1359"/>
              </a:lnSpc>
              <a:spcBef>
                <a:spcPct val="0"/>
              </a:spcBef>
            </a:pPr>
            <a:r>
              <a:rPr lang="en-US" sz="970" spc="9" dirty="0">
                <a:solidFill>
                  <a:srgbClr val="000000"/>
                </a:solidFill>
                <a:latin typeface="Open Sans"/>
              </a:rPr>
              <a:t>- Si la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collectivité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 a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conclu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une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 convention de participation,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seuls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 les agents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ayant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souscrit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 à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cette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 convention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bénéficieront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 de la participation </a:t>
            </a:r>
            <a:r>
              <a:rPr lang="en-US" sz="970" spc="9" dirty="0" err="1">
                <a:solidFill>
                  <a:srgbClr val="000000"/>
                </a:solidFill>
                <a:latin typeface="Open Sans"/>
              </a:rPr>
              <a:t>employeur</a:t>
            </a:r>
            <a:r>
              <a:rPr lang="en-US" sz="970" spc="9" dirty="0">
                <a:solidFill>
                  <a:srgbClr val="000000"/>
                </a:solidFill>
                <a:latin typeface="Open Sans"/>
              </a:rPr>
              <a:t>.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71575" y="4019849"/>
            <a:ext cx="6842626" cy="162871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Modulation de la participation : Est-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ce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possible de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moduler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le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montant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en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fonction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de la situation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familiale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ou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du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revenu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? Et la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mutualiser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entre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prévoyance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et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santé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?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1069" spc="10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9" dirty="0">
                <a:solidFill>
                  <a:srgbClr val="000000"/>
                </a:solidFill>
                <a:latin typeface="Open Sans"/>
              </a:rPr>
              <a:t>Le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montant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de la participation et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sa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modulation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sont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du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ressort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chaque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collectivité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. Elle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peut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être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modulée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en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fonction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de la composition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familiale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, du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revenu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,.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L’agent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devra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percevoir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le minimum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prévu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par la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réglementation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et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donc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pour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l’instant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minimum : 22 €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selon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les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projets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décrets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(15 €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en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santé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+ 7 €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prévoyance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), à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compter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l’obligation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de la participation.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Actuellement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et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jusqu’à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la mise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en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oeuvre de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l’obligation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, le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montant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minimum de la participation pour la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prévoyance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est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de 1€,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dès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lors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que la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collectivité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a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prévu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d’intégrer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le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contrat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groupe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prévoyance</a:t>
            </a:r>
            <a:endParaRPr lang="en-US" sz="969" spc="9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365113" y="5841791"/>
            <a:ext cx="6829775" cy="10901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Pour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bénéficier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d'une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participation sur le volet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santé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, le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contrat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doit-il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être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au nom de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l'agent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obligatoirement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? Quid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si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un agent dispose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d'une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mutuelle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obligatoire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avec son conjoint ?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1069" spc="10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9" dirty="0">
                <a:solidFill>
                  <a:srgbClr val="000000"/>
                </a:solidFill>
                <a:latin typeface="Open Sans"/>
              </a:rPr>
              <a:t>Le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contrat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doit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être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au nom du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bénéficiaire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(agent de la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collectivité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). Si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l’agent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dispose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d’une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mutuelle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obligatoire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via son conjoint, il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n’est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pas dans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l’obligation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souscrire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à un nouveau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contrat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Toutefois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, il ne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bénéficiera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pas de la participation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employeur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(que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soit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par la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labellisation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ou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par la convention de participation).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78000" y="7149383"/>
            <a:ext cx="6829775" cy="14491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Quelles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seraient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les obligations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d'adhésion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d'un couple de fonctionnaires au sein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d'une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même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collectivité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?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adhésion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individuelle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respective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ou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adhésion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unique pour le couple ?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1069" spc="10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9" dirty="0">
                <a:solidFill>
                  <a:srgbClr val="000000"/>
                </a:solidFill>
                <a:latin typeface="Open Sans"/>
              </a:rPr>
              <a:t>Dans le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cas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d’un couple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employé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dans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une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même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collectivité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,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l’un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des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conjoints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adhérera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à la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mutuelle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santé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, qui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couvrira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ses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ayants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-droits (conjoint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travaillant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dans la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même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collectivité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, enfants…) et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donc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bénéficiera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de la participation.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9" dirty="0">
                <a:solidFill>
                  <a:srgbClr val="000000"/>
                </a:solidFill>
                <a:latin typeface="Open Sans"/>
              </a:rPr>
              <a:t>Dans le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cas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de la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prévoyance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pour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même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couple,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chacun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pourra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souscrire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au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contrat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de participation (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maintien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salaire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) et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donc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chacun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bénéficiera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de la participation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employeur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.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365113" y="8818289"/>
            <a:ext cx="6829775" cy="14748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Dans le cadre de la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prévoyance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, nous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avons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un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contrat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collectif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incapacité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uniquement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aujourd'hui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.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Peut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-on au 1er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janvier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2025 proposer aux agents de passer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en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individuel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,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en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direct avec le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prestataire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à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taux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légèrement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supérieur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(pour ne pas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être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obligé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de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souscrire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aux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risques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invalidité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... et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voir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la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cotisation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flamber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) et accorder les 7 euros aux agents ?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1069" spc="10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9" dirty="0">
                <a:solidFill>
                  <a:srgbClr val="000000"/>
                </a:solidFill>
                <a:latin typeface="Open Sans"/>
              </a:rPr>
              <a:t>Pour que les agents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puissent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choisir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leur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contrat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, il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faudrait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que la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collectivité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rompe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le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contrat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collectif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et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délibérer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dans le cadre de la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labellisation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Cependant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, les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garanties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minimales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(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fixées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par le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futur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décret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)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devront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être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respectées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dans le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contrat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labellisé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que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souscrira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chaque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agent à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compter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du 1er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janvier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2025. 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204753" y="1217971"/>
            <a:ext cx="5070793" cy="3562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39"/>
              </a:lnSpc>
              <a:spcBef>
                <a:spcPct val="0"/>
              </a:spcBef>
            </a:pPr>
            <a:r>
              <a:rPr lang="en-US" sz="2099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Light Bold Italics"/>
              </a:rPr>
              <a:t>PROTECTION SOCIALE COMPLÉMENTAIRE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1E878AA-00DE-928B-7451-B11868C74562}"/>
              </a:ext>
            </a:extLst>
          </p:cNvPr>
          <p:cNvSpPr txBox="1"/>
          <p:nvPr/>
        </p:nvSpPr>
        <p:spPr>
          <a:xfrm>
            <a:off x="1187450" y="10358593"/>
            <a:ext cx="5070793" cy="3252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939"/>
              </a:lnSpc>
              <a:spcBef>
                <a:spcPct val="0"/>
              </a:spcBef>
            </a:pPr>
            <a:r>
              <a:rPr lang="en-US" sz="1050" i="1" dirty="0">
                <a:solidFill>
                  <a:schemeClr val="bg1"/>
                </a:solidFill>
                <a:latin typeface="Open Sans Light Bold Italics"/>
              </a:rPr>
              <a:t>PROTECTION SOCIALE COMPLÉMENTAIRE</a:t>
            </a:r>
          </a:p>
        </p:txBody>
      </p:sp>
      <p:sp>
        <p:nvSpPr>
          <p:cNvPr id="19" name="TextBox 16">
            <a:extLst>
              <a:ext uri="{FF2B5EF4-FFF2-40B4-BE49-F238E27FC236}">
                <a16:creationId xmlns:a16="http://schemas.microsoft.com/office/drawing/2014/main" id="{CC7EE1DE-8A0B-BCB6-78E1-EA888830A152}"/>
              </a:ext>
            </a:extLst>
          </p:cNvPr>
          <p:cNvSpPr txBox="1"/>
          <p:nvPr/>
        </p:nvSpPr>
        <p:spPr>
          <a:xfrm>
            <a:off x="7069452" y="10484456"/>
            <a:ext cx="220980" cy="190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6"/>
              </a:lnSpc>
            </a:pPr>
            <a:r>
              <a:rPr lang="en-US" sz="1119" i="1" dirty="0">
                <a:solidFill>
                  <a:schemeClr val="bg1"/>
                </a:solidFill>
                <a:latin typeface="Open Sans Light Bold"/>
              </a:rPr>
              <a:t>1/6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CF9974E2-9955-ECC9-0589-6D4A2737C0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408" y="65643"/>
            <a:ext cx="618473" cy="5709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6E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291825" y="242507"/>
            <a:ext cx="7027827" cy="10229684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756000" y="562556"/>
            <a:ext cx="6003409" cy="372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Notre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secrétaire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travaille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sur trois communes. Comment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mettre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en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place les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mutuelles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santé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et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prévoyance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dans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ce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10" dirty="0" err="1">
                <a:solidFill>
                  <a:srgbClr val="000000"/>
                </a:solidFill>
                <a:latin typeface="Open Sans Bold"/>
              </a:rPr>
              <a:t>cas</a:t>
            </a:r>
            <a:r>
              <a:rPr lang="en-US" sz="1069" spc="10" dirty="0">
                <a:solidFill>
                  <a:srgbClr val="000000"/>
                </a:solidFill>
                <a:latin typeface="Open Sans Bold"/>
              </a:rPr>
              <a:t> ?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456426" y="2284615"/>
            <a:ext cx="6698625" cy="2566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9" dirty="0">
                <a:solidFill>
                  <a:srgbClr val="000000"/>
                </a:solidFill>
                <a:latin typeface="Open Sans"/>
              </a:rPr>
              <a:t>A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jour, les agents, déjà dans le cadre de la participation facultative des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collectivités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,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peuvent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bénéficier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de la participation de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leurs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différents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employeurs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. Les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employeurs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peuvent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moduler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leur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participation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en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fonction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du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revenu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l’agent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ou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sa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situation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familiale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.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969" spc="9" dirty="0">
              <a:solidFill>
                <a:srgbClr val="000000"/>
              </a:solidFill>
              <a:latin typeface="Open Sans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9" dirty="0">
                <a:solidFill>
                  <a:srgbClr val="000000"/>
                </a:solidFill>
                <a:latin typeface="Open Sans"/>
              </a:rPr>
              <a:t>Le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décret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actuel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du 8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novembre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2011 ne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prévoit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pas la modulation possible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en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fonction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de la durée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hebdomadaire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. Il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est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préférable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aujourd’hui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moduler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en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fonction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de fourchettes de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rémunération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,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qui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prend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en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compte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le fait que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l’agent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ne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travaille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pas à temps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complet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pour la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collectivité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.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969" spc="9" dirty="0">
              <a:solidFill>
                <a:srgbClr val="000000"/>
              </a:solidFill>
              <a:latin typeface="Open Sans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Quoiqu’il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en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soit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, il faut que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l’ensemble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des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employeurs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s’entendent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pour que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l’agent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touche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au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moins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le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montant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de la participation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obligatoire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.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969" spc="9" dirty="0">
              <a:solidFill>
                <a:srgbClr val="000000"/>
              </a:solidFill>
              <a:latin typeface="Open Sans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9" dirty="0">
                <a:solidFill>
                  <a:srgbClr val="000000"/>
                </a:solidFill>
                <a:latin typeface="Open Sans"/>
              </a:rPr>
              <a:t>Par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contre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, un agent à temps non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complet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ou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temps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partiel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, qui a un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seul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employeur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, a le droit à la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totalité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du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montant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de la participation.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9" dirty="0">
                <a:solidFill>
                  <a:srgbClr val="000000"/>
                </a:solidFill>
                <a:latin typeface="Open Sans"/>
              </a:rPr>
              <a:t>Le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futur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décret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devrait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préciser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ces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9" dirty="0" err="1">
                <a:solidFill>
                  <a:srgbClr val="000000"/>
                </a:solidFill>
                <a:latin typeface="Open Sans"/>
              </a:rPr>
              <a:t>éléments</a:t>
            </a:r>
            <a:r>
              <a:rPr lang="en-US" sz="969" spc="9" dirty="0">
                <a:solidFill>
                  <a:srgbClr val="000000"/>
                </a:solidFill>
                <a:latin typeface="Open Sans"/>
              </a:rPr>
              <a:t>.</a:t>
            </a:r>
          </a:p>
        </p:txBody>
      </p:sp>
      <p:grpSp>
        <p:nvGrpSpPr>
          <p:cNvPr id="5" name="Group 5"/>
          <p:cNvGrpSpPr/>
          <p:nvPr/>
        </p:nvGrpSpPr>
        <p:grpSpPr>
          <a:xfrm>
            <a:off x="781738" y="6164892"/>
            <a:ext cx="6048000" cy="629608"/>
            <a:chOff x="0" y="-28575"/>
            <a:chExt cx="2167467" cy="22563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167467" cy="184161"/>
            </a:xfrm>
            <a:custGeom>
              <a:avLst/>
              <a:gdLst/>
              <a:ahLst/>
              <a:cxnLst/>
              <a:rect l="l" t="t" r="r" b="b"/>
              <a:pathLst>
                <a:path w="2167467" h="184161">
                  <a:moveTo>
                    <a:pt x="47363" y="0"/>
                  </a:moveTo>
                  <a:lnTo>
                    <a:pt x="2120104" y="0"/>
                  </a:lnTo>
                  <a:cubicBezTo>
                    <a:pt x="2146262" y="0"/>
                    <a:pt x="2167467" y="21205"/>
                    <a:pt x="2167467" y="47363"/>
                  </a:cubicBezTo>
                  <a:lnTo>
                    <a:pt x="2167467" y="136798"/>
                  </a:lnTo>
                  <a:cubicBezTo>
                    <a:pt x="2167467" y="162956"/>
                    <a:pt x="2146262" y="184161"/>
                    <a:pt x="2120104" y="184161"/>
                  </a:cubicBezTo>
                  <a:lnTo>
                    <a:pt x="47363" y="184161"/>
                  </a:lnTo>
                  <a:cubicBezTo>
                    <a:pt x="34802" y="184161"/>
                    <a:pt x="22755" y="179171"/>
                    <a:pt x="13872" y="170289"/>
                  </a:cubicBezTo>
                  <a:cubicBezTo>
                    <a:pt x="4990" y="161407"/>
                    <a:pt x="0" y="149360"/>
                    <a:pt x="0" y="136798"/>
                  </a:cubicBezTo>
                  <a:lnTo>
                    <a:pt x="0" y="47363"/>
                  </a:lnTo>
                  <a:cubicBezTo>
                    <a:pt x="0" y="21205"/>
                    <a:pt x="21205" y="0"/>
                    <a:pt x="47363" y="0"/>
                  </a:cubicBezTo>
                  <a:close/>
                </a:path>
              </a:pathLst>
            </a:custGeom>
            <a:solidFill>
              <a:srgbClr val="776EAC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167467" cy="2256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96"/>
                </a:lnSpc>
              </a:pPr>
              <a:r>
                <a:rPr lang="en-US" sz="2069" spc="124" dirty="0">
                  <a:solidFill>
                    <a:srgbClr val="FFFFFF"/>
                  </a:solidFill>
                  <a:latin typeface="Open Sans Bold Italics"/>
                </a:rPr>
                <a:t>RETRAITE ET CONTRAT GROUPE</a:t>
              </a:r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456426" y="6914490"/>
            <a:ext cx="6698625" cy="7182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Les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retraités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peuvent-ils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bénéficier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dispositif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?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1069" spc="64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>
                <a:solidFill>
                  <a:srgbClr val="000000"/>
                </a:solidFill>
                <a:latin typeface="Open Sans"/>
              </a:rPr>
              <a:t>Les agents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retraités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peuvent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bénéficier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garanties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du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contrat-groupe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mutuelle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santé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mis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place par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leur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dernier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employeur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, sans participation financière,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depuis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2012.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08392" y="7864031"/>
            <a:ext cx="6698625" cy="12824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Les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personnes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qui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ont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déjà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une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mutuelle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labellisée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peuvent-elles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prétendre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à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contrat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groupe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?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En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cas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départ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en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retraite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l'agent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,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pourront-ils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continuer à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bénéficier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du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contrat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groupe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sans participation ?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1069" spc="64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>
                <a:solidFill>
                  <a:srgbClr val="000000"/>
                </a:solidFill>
                <a:latin typeface="Open Sans"/>
              </a:rPr>
              <a:t>Les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retraités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peuvent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bénéficier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garanties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du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contrat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groupe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mutuelle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santé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mais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ne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toucheront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pas de participation de la part de 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collectivité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(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si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le dernier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employeur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a mis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place un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contrat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groupe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).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408392" y="9385300"/>
            <a:ext cx="6698625" cy="9233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8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En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cas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de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contrat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groupe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santé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, un agent fonctionnaire,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pourra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-t-il y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inscrire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son conjoint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même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si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celui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-ci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est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retraité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?</a:t>
            </a:r>
          </a:p>
          <a:p>
            <a:pPr algn="just">
              <a:lnSpc>
                <a:spcPts val="1498"/>
              </a:lnSpc>
              <a:spcBef>
                <a:spcPct val="0"/>
              </a:spcBef>
            </a:pPr>
            <a:endParaRPr lang="en-US" sz="1070" spc="64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8"/>
              </a:lnSpc>
              <a:spcBef>
                <a:spcPct val="0"/>
              </a:spcBef>
            </a:pPr>
            <a:r>
              <a:rPr lang="en-US" sz="970" spc="58" dirty="0">
                <a:solidFill>
                  <a:srgbClr val="000000"/>
                </a:solidFill>
                <a:latin typeface="Open Sans"/>
              </a:rPr>
              <a:t>Un agent fonctionnaire </a:t>
            </a:r>
            <a:r>
              <a:rPr lang="en-US" sz="970" spc="58" dirty="0" err="1">
                <a:solidFill>
                  <a:srgbClr val="000000"/>
                </a:solidFill>
                <a:latin typeface="Open Sans"/>
              </a:rPr>
              <a:t>bénéficiera</a:t>
            </a:r>
            <a:r>
              <a:rPr lang="en-US" sz="970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70" spc="58" dirty="0" err="1">
                <a:solidFill>
                  <a:srgbClr val="000000"/>
                </a:solidFill>
                <a:latin typeface="Open Sans"/>
              </a:rPr>
              <a:t>d’une</a:t>
            </a:r>
            <a:r>
              <a:rPr lang="en-US" sz="970" spc="58" dirty="0">
                <a:solidFill>
                  <a:srgbClr val="000000"/>
                </a:solidFill>
                <a:latin typeface="Open Sans"/>
              </a:rPr>
              <a:t> protection </a:t>
            </a:r>
            <a:r>
              <a:rPr lang="en-US" sz="970" spc="58" dirty="0" err="1">
                <a:solidFill>
                  <a:srgbClr val="000000"/>
                </a:solidFill>
                <a:latin typeface="Open Sans"/>
              </a:rPr>
              <a:t>couvrant</a:t>
            </a:r>
            <a:r>
              <a:rPr lang="en-US" sz="970" spc="58" dirty="0">
                <a:solidFill>
                  <a:srgbClr val="000000"/>
                </a:solidFill>
                <a:latin typeface="Open Sans"/>
              </a:rPr>
              <a:t> son conjoint et </a:t>
            </a:r>
            <a:r>
              <a:rPr lang="en-US" sz="970" spc="58" dirty="0" err="1">
                <a:solidFill>
                  <a:srgbClr val="000000"/>
                </a:solidFill>
                <a:latin typeface="Open Sans"/>
              </a:rPr>
              <a:t>ses</a:t>
            </a:r>
            <a:r>
              <a:rPr lang="en-US" sz="970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70" spc="58" dirty="0" err="1">
                <a:solidFill>
                  <a:srgbClr val="000000"/>
                </a:solidFill>
                <a:latin typeface="Open Sans"/>
              </a:rPr>
              <a:t>ayants</a:t>
            </a:r>
            <a:r>
              <a:rPr lang="en-US" sz="970" spc="58" dirty="0">
                <a:solidFill>
                  <a:srgbClr val="000000"/>
                </a:solidFill>
                <a:latin typeface="Open Sans"/>
              </a:rPr>
              <a:t>-droits (enfants et ascendants à charge </a:t>
            </a:r>
            <a:r>
              <a:rPr lang="en-US" sz="970" spc="58" dirty="0" err="1">
                <a:solidFill>
                  <a:srgbClr val="000000"/>
                </a:solidFill>
                <a:latin typeface="Open Sans"/>
              </a:rPr>
              <a:t>rattachés</a:t>
            </a:r>
            <a:r>
              <a:rPr lang="en-US" sz="970" spc="58" dirty="0">
                <a:solidFill>
                  <a:srgbClr val="000000"/>
                </a:solidFill>
                <a:latin typeface="Open Sans"/>
              </a:rPr>
              <a:t> au foyer).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430687" y="1028096"/>
            <a:ext cx="6698625" cy="11415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498"/>
              </a:lnSpc>
              <a:spcBef>
                <a:spcPct val="0"/>
              </a:spcBef>
            </a:pP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Est-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ce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la commune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où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le plus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d'heures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est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effectué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qui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prend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en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charge ? Si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oui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doit-il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être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rédigée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une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convention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ou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un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autre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document avec les deux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autres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communes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afin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que les frais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occasionnés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soient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partagés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par les trois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collectivités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?</a:t>
            </a:r>
          </a:p>
          <a:p>
            <a:pPr algn="just">
              <a:lnSpc>
                <a:spcPts val="1498"/>
              </a:lnSpc>
              <a:spcBef>
                <a:spcPct val="0"/>
              </a:spcBef>
            </a:pPr>
            <a:endParaRPr lang="en-US" sz="1050" spc="10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498"/>
              </a:lnSpc>
              <a:spcBef>
                <a:spcPct val="0"/>
              </a:spcBef>
            </a:pP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Est-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ce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que les participations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doivent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commencer dans les trois communes à la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même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date ? </a:t>
            </a:r>
          </a:p>
          <a:p>
            <a:pPr algn="just">
              <a:lnSpc>
                <a:spcPts val="1498"/>
              </a:lnSpc>
              <a:spcBef>
                <a:spcPct val="0"/>
              </a:spcBef>
            </a:pP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Si non,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une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des communes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peut-elle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refuser de commencer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avant</a:t>
            </a:r>
            <a:r>
              <a:rPr lang="en-US" sz="1070" spc="10" dirty="0">
                <a:solidFill>
                  <a:srgbClr val="000000"/>
                </a:solidFill>
                <a:latin typeface="Open Sans Bold"/>
              </a:rPr>
              <a:t> la date </a:t>
            </a:r>
            <a:r>
              <a:rPr lang="en-US" sz="1070" spc="10" dirty="0" err="1">
                <a:solidFill>
                  <a:srgbClr val="000000"/>
                </a:solidFill>
                <a:latin typeface="Open Sans Bold"/>
              </a:rPr>
              <a:t>obligatoire</a:t>
            </a:r>
            <a:endParaRPr lang="en-US" sz="1070" spc="10" dirty="0">
              <a:solidFill>
                <a:srgbClr val="000000"/>
              </a:solidFill>
              <a:latin typeface="Open Sans Bold"/>
            </a:endParaRP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7F704055-946B-B401-F5D4-C60E9F6A2356}"/>
              </a:ext>
            </a:extLst>
          </p:cNvPr>
          <p:cNvSpPr txBox="1"/>
          <p:nvPr/>
        </p:nvSpPr>
        <p:spPr>
          <a:xfrm>
            <a:off x="1187450" y="10358593"/>
            <a:ext cx="5070793" cy="3252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939"/>
              </a:lnSpc>
              <a:spcBef>
                <a:spcPct val="0"/>
              </a:spcBef>
            </a:pPr>
            <a:r>
              <a:rPr lang="en-US" sz="1050" i="1" dirty="0">
                <a:solidFill>
                  <a:schemeClr val="bg1"/>
                </a:solidFill>
                <a:latin typeface="Open Sans Light Bold Italics"/>
              </a:rPr>
              <a:t>PROTECTION SOCIALE COMPLÉMENTAIRE</a:t>
            </a:r>
          </a:p>
        </p:txBody>
      </p:sp>
      <p:sp>
        <p:nvSpPr>
          <p:cNvPr id="18" name="TextBox 16">
            <a:extLst>
              <a:ext uri="{FF2B5EF4-FFF2-40B4-BE49-F238E27FC236}">
                <a16:creationId xmlns:a16="http://schemas.microsoft.com/office/drawing/2014/main" id="{F5D784B5-1B59-CCF8-4189-6BA263875B2C}"/>
              </a:ext>
            </a:extLst>
          </p:cNvPr>
          <p:cNvSpPr txBox="1"/>
          <p:nvPr/>
        </p:nvSpPr>
        <p:spPr>
          <a:xfrm>
            <a:off x="7069452" y="10484456"/>
            <a:ext cx="220980" cy="190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6"/>
              </a:lnSpc>
            </a:pPr>
            <a:r>
              <a:rPr lang="en-US" sz="1119" i="1" dirty="0">
                <a:solidFill>
                  <a:schemeClr val="bg1"/>
                </a:solidFill>
                <a:latin typeface="Open Sans Light Bold"/>
              </a:rPr>
              <a:t>2/6</a:t>
            </a:r>
          </a:p>
        </p:txBody>
      </p:sp>
      <p:sp>
        <p:nvSpPr>
          <p:cNvPr id="14" name="TextBox 8">
            <a:extLst>
              <a:ext uri="{FF2B5EF4-FFF2-40B4-BE49-F238E27FC236}">
                <a16:creationId xmlns:a16="http://schemas.microsoft.com/office/drawing/2014/main" id="{2AB03147-0031-1D55-B68B-B68931D76C47}"/>
              </a:ext>
            </a:extLst>
          </p:cNvPr>
          <p:cNvSpPr txBox="1"/>
          <p:nvPr/>
        </p:nvSpPr>
        <p:spPr>
          <a:xfrm>
            <a:off x="456425" y="4955217"/>
            <a:ext cx="6698625" cy="10772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Mon agent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est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à temps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partiel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,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dois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-je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lui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verser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la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totalité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de la participation ?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800" spc="64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Actuellement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,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aucun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texte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ne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statut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sur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sujet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. 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Néanmoins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fr-FR" sz="969" spc="58" dirty="0">
                <a:solidFill>
                  <a:srgbClr val="000000"/>
                </a:solidFill>
                <a:latin typeface="Open Sans"/>
              </a:rPr>
              <a:t>le décret n°2021-1164 du 8 septembre 2021 de la FPE mentionne que :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fr-FR" sz="969" spc="58" dirty="0">
                <a:solidFill>
                  <a:srgbClr val="000000"/>
                </a:solidFill>
                <a:latin typeface="Open Sans"/>
              </a:rPr>
              <a:t>« Lorsque l'agent exerce ses fonctions à temps partiel ou occupe un emploi à temps incomplet, il bénéficie du remboursement dans les mêmes conditions que s'il travaillait à temps plein ou complet.  »</a:t>
            </a:r>
            <a:endParaRPr lang="en-US" sz="969" spc="58" dirty="0">
              <a:solidFill>
                <a:srgbClr val="000000"/>
              </a:solidFill>
              <a:latin typeface="Open Sans"/>
            </a:endParaRP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6678BA77-1BB2-6D31-F5ED-7A0BD7CE687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408" y="65643"/>
            <a:ext cx="618473" cy="57092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6E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5649" r="15649"/>
          <a:stretch>
            <a:fillRect/>
          </a:stretch>
        </p:blipFill>
        <p:spPr>
          <a:xfrm>
            <a:off x="291825" y="242507"/>
            <a:ext cx="7027827" cy="10229684"/>
          </a:xfrm>
          <a:prstGeom prst="rect">
            <a:avLst/>
          </a:prstGeom>
        </p:spPr>
      </p:pic>
      <p:grpSp>
        <p:nvGrpSpPr>
          <p:cNvPr id="5" name="Group 5"/>
          <p:cNvGrpSpPr/>
          <p:nvPr/>
        </p:nvGrpSpPr>
        <p:grpSpPr>
          <a:xfrm>
            <a:off x="756000" y="3551630"/>
            <a:ext cx="6048000" cy="1040894"/>
            <a:chOff x="0" y="-28575"/>
            <a:chExt cx="2167467" cy="37303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167467" cy="301978"/>
            </a:xfrm>
            <a:custGeom>
              <a:avLst/>
              <a:gdLst/>
              <a:ahLst/>
              <a:cxnLst/>
              <a:rect l="l" t="t" r="r" b="b"/>
              <a:pathLst>
                <a:path w="2167467" h="301978">
                  <a:moveTo>
                    <a:pt x="47363" y="0"/>
                  </a:moveTo>
                  <a:lnTo>
                    <a:pt x="2120104" y="0"/>
                  </a:lnTo>
                  <a:cubicBezTo>
                    <a:pt x="2146262" y="0"/>
                    <a:pt x="2167467" y="21205"/>
                    <a:pt x="2167467" y="47363"/>
                  </a:cubicBezTo>
                  <a:lnTo>
                    <a:pt x="2167467" y="254615"/>
                  </a:lnTo>
                  <a:cubicBezTo>
                    <a:pt x="2167467" y="267176"/>
                    <a:pt x="2162477" y="279223"/>
                    <a:pt x="2153595" y="288105"/>
                  </a:cubicBezTo>
                  <a:cubicBezTo>
                    <a:pt x="2144712" y="296988"/>
                    <a:pt x="2132665" y="301978"/>
                    <a:pt x="2120104" y="301978"/>
                  </a:cubicBezTo>
                  <a:lnTo>
                    <a:pt x="47363" y="301978"/>
                  </a:lnTo>
                  <a:cubicBezTo>
                    <a:pt x="21205" y="301978"/>
                    <a:pt x="0" y="280773"/>
                    <a:pt x="0" y="254615"/>
                  </a:cubicBezTo>
                  <a:lnTo>
                    <a:pt x="0" y="47363"/>
                  </a:lnTo>
                  <a:cubicBezTo>
                    <a:pt x="0" y="21205"/>
                    <a:pt x="21205" y="0"/>
                    <a:pt x="47363" y="0"/>
                  </a:cubicBezTo>
                  <a:close/>
                </a:path>
              </a:pathLst>
            </a:custGeom>
            <a:solidFill>
              <a:srgbClr val="776EAC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166213" cy="3730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96"/>
                </a:lnSpc>
              </a:pPr>
              <a:r>
                <a:rPr lang="en-US" sz="2069" spc="124" dirty="0">
                  <a:solidFill>
                    <a:srgbClr val="FFFFFF"/>
                  </a:solidFill>
                  <a:latin typeface="Open Sans Bold Italics"/>
                </a:rPr>
                <a:t>CONVENTION DE PARTICIPATION AVEC LE CDG DES HAUTES-ALPES</a:t>
              </a:r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444752" y="4776689"/>
            <a:ext cx="6670496" cy="14620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L’adhésion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à la convention de participation a-t-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elle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un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coût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pour la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collectivité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? Y-aura-t-il un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coût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de gestion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en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plus pour la gestion du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contrat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pour les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collectivités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non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affiliées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?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1069" spc="64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>
                <a:solidFill>
                  <a:srgbClr val="000000"/>
                </a:solidFill>
                <a:latin typeface="Open Sans"/>
              </a:rPr>
              <a:t>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passation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du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marché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par les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Centres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 Gestion et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l’adhésion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au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contrat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groupe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sont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gratuites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pour les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collectivités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qui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souscriront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, y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compris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pour les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collectivités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non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affiliées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,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puisqu’il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s’agit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d’une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mission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obligatoire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.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>
                <a:solidFill>
                  <a:srgbClr val="000000"/>
                </a:solidFill>
                <a:latin typeface="Open Sans"/>
              </a:rPr>
              <a:t>Le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seul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coût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pour les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collectivités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sera la participation effective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versée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à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chaque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agent.</a:t>
            </a:r>
          </a:p>
        </p:txBody>
      </p:sp>
      <p:grpSp>
        <p:nvGrpSpPr>
          <p:cNvPr id="9" name="Group 9"/>
          <p:cNvGrpSpPr/>
          <p:nvPr/>
        </p:nvGrpSpPr>
        <p:grpSpPr>
          <a:xfrm>
            <a:off x="730250" y="373532"/>
            <a:ext cx="6048000" cy="636667"/>
            <a:chOff x="0" y="-28575"/>
            <a:chExt cx="2167467" cy="228167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2167467" cy="184161"/>
            </a:xfrm>
            <a:custGeom>
              <a:avLst/>
              <a:gdLst/>
              <a:ahLst/>
              <a:cxnLst/>
              <a:rect l="l" t="t" r="r" b="b"/>
              <a:pathLst>
                <a:path w="2167467" h="184161">
                  <a:moveTo>
                    <a:pt x="47363" y="0"/>
                  </a:moveTo>
                  <a:lnTo>
                    <a:pt x="2120104" y="0"/>
                  </a:lnTo>
                  <a:cubicBezTo>
                    <a:pt x="2146262" y="0"/>
                    <a:pt x="2167467" y="21205"/>
                    <a:pt x="2167467" y="47363"/>
                  </a:cubicBezTo>
                  <a:lnTo>
                    <a:pt x="2167467" y="136798"/>
                  </a:lnTo>
                  <a:cubicBezTo>
                    <a:pt x="2167467" y="162956"/>
                    <a:pt x="2146262" y="184161"/>
                    <a:pt x="2120104" y="184161"/>
                  </a:cubicBezTo>
                  <a:lnTo>
                    <a:pt x="47363" y="184161"/>
                  </a:lnTo>
                  <a:cubicBezTo>
                    <a:pt x="34802" y="184161"/>
                    <a:pt x="22755" y="179171"/>
                    <a:pt x="13872" y="170289"/>
                  </a:cubicBezTo>
                  <a:cubicBezTo>
                    <a:pt x="4990" y="161407"/>
                    <a:pt x="0" y="149360"/>
                    <a:pt x="0" y="136798"/>
                  </a:cubicBezTo>
                  <a:lnTo>
                    <a:pt x="0" y="47363"/>
                  </a:lnTo>
                  <a:cubicBezTo>
                    <a:pt x="0" y="21205"/>
                    <a:pt x="21205" y="0"/>
                    <a:pt x="47363" y="0"/>
                  </a:cubicBezTo>
                  <a:close/>
                </a:path>
              </a:pathLst>
            </a:custGeom>
            <a:solidFill>
              <a:srgbClr val="776EAC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0" y="-28575"/>
              <a:ext cx="2167467" cy="2281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96"/>
                </a:lnSpc>
              </a:pPr>
              <a:r>
                <a:rPr lang="en-US" sz="2069" spc="124" dirty="0">
                  <a:solidFill>
                    <a:srgbClr val="FFFFFF"/>
                  </a:solidFill>
                  <a:latin typeface="Open Sans Bold Italics"/>
                </a:rPr>
                <a:t>PREVOYANCE</a:t>
              </a:r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488295" y="1159055"/>
            <a:ext cx="6698625" cy="8977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Les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garanties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éligibles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pour la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prévoyance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sont-elles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cumulatives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ou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non ?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1069" spc="64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>
                <a:solidFill>
                  <a:srgbClr val="000000"/>
                </a:solidFill>
                <a:latin typeface="Open Sans"/>
              </a:rPr>
              <a:t>La nature des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garanties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sera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définie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officiellement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par le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décret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. De plus, suite à la consultation, les CDG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pourront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donner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précisément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les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niveaux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garanties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prévues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par les conventions de participation, fin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septembre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-début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octobre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2022.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444752" y="2314247"/>
            <a:ext cx="6698625" cy="11029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Certaines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mutuelles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santé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(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Mutame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par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exemple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)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proposent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une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prestation de compensation de la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perte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salaire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en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cas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d'arrêt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maladie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.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Cette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prestation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relève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-t-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elle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de la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prévoyance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?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1069" spc="64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Cette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garantie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incapacité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couvre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effet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l’agent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pendant son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arrêt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 travail. Il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s’agit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bien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d’une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prestation de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prévoyance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.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456426" y="8649208"/>
            <a:ext cx="6698625" cy="129529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Aujourd'hui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nous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fonctionnons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avec la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procédure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labellisation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. Si nous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choisissons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de signer avec le CDG pour des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contrats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conventionnés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,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certains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agents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vont-ils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devoir changer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d'assureur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obligatoirement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s’ils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veulent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l'aide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financière de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leur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employeur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?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1069" spc="64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L’agent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devra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effet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souscrire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un nouveau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contrat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avec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l’assureur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retenu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pour continuer de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bénéficier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 la participation de son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employeur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.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39759" y="6506083"/>
            <a:ext cx="6703619" cy="1833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Les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collectivités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pourront-elles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adhérer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avant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sans participation ? Si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l'employeur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n’adhère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à la convention de participation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qu'à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la date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obligatoire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du 1er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janvier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2025 a-t-il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une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obligation de 1€ minimum au 1er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janvier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2023 ?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L'employeur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peut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-il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adhérer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à la convention de participation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qu'à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la date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obligatoire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?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1069" spc="64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Dès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qu’une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collectivité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adhère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à la convention de participation,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elle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devra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versée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une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participation aux agents qui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auront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souscrit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à un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contrat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. Entre le 1er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janvier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2023 et la date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obligatoire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 mise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oeuvre (01/01/2025 :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prévoyance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et 01/01/2026 :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santé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), le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montant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sera de 1 € minimum. 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compter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 la mise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oeuvre de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l’obligation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, 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collectivité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devra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verser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à minima 7 € et 15 € (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ces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montants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pourraient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évoluer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selon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les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décrets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à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paraître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).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B96D86-4435-0AE7-69DB-86FB4E4FDA35}"/>
              </a:ext>
            </a:extLst>
          </p:cNvPr>
          <p:cNvSpPr txBox="1"/>
          <p:nvPr/>
        </p:nvSpPr>
        <p:spPr>
          <a:xfrm>
            <a:off x="1187450" y="10358593"/>
            <a:ext cx="5070793" cy="3252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939"/>
              </a:lnSpc>
              <a:spcBef>
                <a:spcPct val="0"/>
              </a:spcBef>
            </a:pPr>
            <a:r>
              <a:rPr lang="en-US" sz="1050" i="1" dirty="0">
                <a:solidFill>
                  <a:schemeClr val="bg1"/>
                </a:solidFill>
                <a:latin typeface="Open Sans Light Bold Italics"/>
              </a:rPr>
              <a:t>PROTECTION SOCIALE COMPLÉMENTAIRE</a:t>
            </a:r>
          </a:p>
        </p:txBody>
      </p:sp>
      <p:sp>
        <p:nvSpPr>
          <p:cNvPr id="19" name="TextBox 16">
            <a:extLst>
              <a:ext uri="{FF2B5EF4-FFF2-40B4-BE49-F238E27FC236}">
                <a16:creationId xmlns:a16="http://schemas.microsoft.com/office/drawing/2014/main" id="{D867BDC4-8B88-5CB6-FC03-1D9CAEB1D6DB}"/>
              </a:ext>
            </a:extLst>
          </p:cNvPr>
          <p:cNvSpPr txBox="1"/>
          <p:nvPr/>
        </p:nvSpPr>
        <p:spPr>
          <a:xfrm>
            <a:off x="7069452" y="10484456"/>
            <a:ext cx="220980" cy="190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6"/>
              </a:lnSpc>
            </a:pPr>
            <a:r>
              <a:rPr lang="en-US" sz="1119" i="1" dirty="0">
                <a:solidFill>
                  <a:schemeClr val="bg1"/>
                </a:solidFill>
                <a:latin typeface="Open Sans Light Bold"/>
              </a:rPr>
              <a:t>3/6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3985AA40-146C-3368-0EF3-510D49667B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408" y="65643"/>
            <a:ext cx="618473" cy="57092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6E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291825" y="242507"/>
            <a:ext cx="7027827" cy="10229684"/>
          </a:xfrm>
          <a:prstGeom prst="rect">
            <a:avLst/>
          </a:prstGeom>
        </p:spPr>
      </p:pic>
      <p:sp>
        <p:nvSpPr>
          <p:cNvPr id="5" name="TextBox 5"/>
          <p:cNvSpPr txBox="1"/>
          <p:nvPr/>
        </p:nvSpPr>
        <p:spPr>
          <a:xfrm>
            <a:off x="878879" y="469469"/>
            <a:ext cx="5925121" cy="5643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Un agent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saisonnier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(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ou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remplaçant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)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peut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-il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bénéficier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d'une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couverture dans le cadre de la convention de participation ? Une durée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minimale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du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contrat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d'un agent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est-elle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exigée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?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476323" y="1188584"/>
            <a:ext cx="6703619" cy="8516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358"/>
              </a:lnSpc>
              <a:spcBef>
                <a:spcPct val="0"/>
              </a:spcBef>
            </a:pPr>
            <a:r>
              <a:rPr lang="en-US" sz="970" spc="58">
                <a:solidFill>
                  <a:srgbClr val="000000"/>
                </a:solidFill>
                <a:latin typeface="Open Sans"/>
              </a:rPr>
              <a:t>Il n’y a pas de durée minimale exigée. Il faut étudier l’éventuelle portabilité de leur contrat. A défaut, il n’y a pas forcément d’intérêt pour eux d’adhérer au contrat groupe mutuelle si un seul contrat de 4 mois par exemple.</a:t>
            </a:r>
          </a:p>
          <a:p>
            <a:pPr algn="just">
              <a:lnSpc>
                <a:spcPts val="1358"/>
              </a:lnSpc>
              <a:spcBef>
                <a:spcPct val="0"/>
              </a:spcBef>
            </a:pPr>
            <a:r>
              <a:rPr lang="en-US" sz="970" spc="58">
                <a:solidFill>
                  <a:srgbClr val="000000"/>
                </a:solidFill>
                <a:latin typeface="Open Sans"/>
              </a:rPr>
              <a:t>La parution du décret devrait permettre d’éclaircir certaines zones d’ombre, notamment pour les agents des services remplacement des CDG.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25450" y="4737100"/>
            <a:ext cx="6726013" cy="16287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Est-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que les CDG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vont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proposer un questionnaire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d'intention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pour des agents dans les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collectivités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?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1069" spc="64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>
                <a:solidFill>
                  <a:srgbClr val="000000"/>
                </a:solidFill>
                <a:latin typeface="Open Sans"/>
              </a:rPr>
              <a:t>Les CDG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n’ont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pas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prévu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 questionnaire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d’intention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auprès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des agents des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collectivités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application de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l’ordonnance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du 17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février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2021, il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est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effet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 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responsabilité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chaque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collectivité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d’organiser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un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débat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au sein de son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assemblée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délibérante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et de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mettre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place un dialogue social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afin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déterminer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ses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modalités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d’intervention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au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bénéfice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ses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agents.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Toutefois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, les CDG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ont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prévu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d’effectuer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une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communication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spécifique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à destination des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employeurs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et de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tenir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réunions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d’information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ouvertes aux agents.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453929" y="6565900"/>
            <a:ext cx="6726013" cy="10901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Quelle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est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la date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butoir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pour les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délibérations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des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collectivités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afin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pouvoir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adhérer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dès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le 1er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janvier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2023 ?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1069" spc="64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>
                <a:solidFill>
                  <a:srgbClr val="000000"/>
                </a:solidFill>
                <a:latin typeface="Open Sans"/>
              </a:rPr>
              <a:t>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délibération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 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collectivité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devra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être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prise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, après 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présentation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garanties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et des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taux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cotisation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(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prévue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début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octobre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) et après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l’avis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du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Comité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Technique de 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collectivité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(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ou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du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Comité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Technique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rattaché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au CDG  pour les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collectivités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moins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 50 agents).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76323" y="7816066"/>
            <a:ext cx="6703619" cy="7310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L'adhésion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aux conventions de participation des CDG se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fera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-t-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elle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forcément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au 1er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janvier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chaque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année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?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ou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est-ce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possible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en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cours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d'année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?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1069" spc="64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>
                <a:solidFill>
                  <a:srgbClr val="000000"/>
                </a:solidFill>
                <a:latin typeface="Open Sans"/>
              </a:rPr>
              <a:t>La date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d’adhésion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du 1er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janvier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n’est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pas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obligatoire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L’adhésion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pourra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se faire au fil de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l’eau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.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65126" y="8787656"/>
            <a:ext cx="6753809" cy="16415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Comment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s'opèrera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la bascule entre les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contrats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labellisés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et le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contrat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groupe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pour les agents ?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Quels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sont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les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délais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pour la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dénonciation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des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contrats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pour les agents ?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1069" spc="64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>
                <a:solidFill>
                  <a:srgbClr val="000000"/>
                </a:solidFill>
                <a:latin typeface="Open Sans"/>
              </a:rPr>
              <a:t>Pour les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mutuelles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, après un an de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contrat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individuel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, les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nouvelles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dispositions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permettent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à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l’agent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résilier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à tout moment et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d’adhérer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le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mois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suivant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à 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mutuelle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 son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choix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.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>
                <a:solidFill>
                  <a:srgbClr val="000000"/>
                </a:solidFill>
                <a:latin typeface="Open Sans"/>
              </a:rPr>
              <a:t>Pour 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prévoyance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, il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faudra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que 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collectivité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ait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délibéré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avant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le 31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octobre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2022 pour que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l’agent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puisse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engager les démarches de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résiliation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et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intégrer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le nouveau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contrat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au 1er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janvier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2023,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sinon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sera au 1er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janvier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2024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481317" y="2222500"/>
            <a:ext cx="6698625" cy="12824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Labellisation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et convention de participation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peuvent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elles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se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côtoyer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dans la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même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collectivité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? Les conventions de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groupe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peuvent-elles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cohabiter avec les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labellisations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?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1069" spc="64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>
                <a:solidFill>
                  <a:srgbClr val="000000"/>
                </a:solidFill>
                <a:latin typeface="Open Sans"/>
              </a:rPr>
              <a:t>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collectivité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a le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choix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pour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chaque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risque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(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santé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ou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prévoyance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) de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choisir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procédure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(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labellisation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ou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convention de participation). Par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exemple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,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une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collectivité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peut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choisir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labellisation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pour 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mutuelle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santé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et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une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convention de participation pour 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prévoyance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.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476323" y="3670300"/>
            <a:ext cx="6698625" cy="9105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Si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une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collectivité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signe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la convention avec le CDG les agents ne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pourront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plus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bénéficier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de la participation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employeur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au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titre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de la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labellisation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?</a:t>
            </a:r>
          </a:p>
          <a:p>
            <a:pPr marL="171450" indent="-171450" algn="just">
              <a:lnSpc>
                <a:spcPts val="135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1069" spc="64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>
                <a:solidFill>
                  <a:srgbClr val="000000"/>
                </a:solidFill>
                <a:latin typeface="Open Sans"/>
              </a:rPr>
              <a:t>Un agent qui ne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souhaite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pas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adhérer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à la convention de participation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n'aura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pas de participation de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l'employeur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.</a:t>
            </a:r>
          </a:p>
        </p:txBody>
      </p:sp>
      <p:sp>
        <p:nvSpPr>
          <p:cNvPr id="15" name="TextBox 17">
            <a:extLst>
              <a:ext uri="{FF2B5EF4-FFF2-40B4-BE49-F238E27FC236}">
                <a16:creationId xmlns:a16="http://schemas.microsoft.com/office/drawing/2014/main" id="{109D1F85-FF6E-D609-4FD6-62FD55AE5A1C}"/>
              </a:ext>
            </a:extLst>
          </p:cNvPr>
          <p:cNvSpPr txBox="1"/>
          <p:nvPr/>
        </p:nvSpPr>
        <p:spPr>
          <a:xfrm>
            <a:off x="1187450" y="10358593"/>
            <a:ext cx="5070793" cy="3252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939"/>
              </a:lnSpc>
              <a:spcBef>
                <a:spcPct val="0"/>
              </a:spcBef>
            </a:pPr>
            <a:r>
              <a:rPr lang="en-US" sz="1050" i="1" dirty="0">
                <a:solidFill>
                  <a:schemeClr val="bg1"/>
                </a:solidFill>
                <a:latin typeface="Open Sans Light Bold Italics"/>
              </a:rPr>
              <a:t>PROTECTION SOCIALE COMPLÉMENTAIRE</a:t>
            </a:r>
          </a:p>
        </p:txBody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AAF9D36C-B58D-0D7C-28CE-57661BAB94E9}"/>
              </a:ext>
            </a:extLst>
          </p:cNvPr>
          <p:cNvSpPr txBox="1"/>
          <p:nvPr/>
        </p:nvSpPr>
        <p:spPr>
          <a:xfrm>
            <a:off x="7069452" y="10484456"/>
            <a:ext cx="220980" cy="190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6"/>
              </a:lnSpc>
            </a:pPr>
            <a:r>
              <a:rPr lang="en-US" sz="1119" i="1" dirty="0">
                <a:solidFill>
                  <a:schemeClr val="bg1"/>
                </a:solidFill>
                <a:latin typeface="Open Sans Light Bold"/>
              </a:rPr>
              <a:t>4/6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6367A8BB-E66C-14A7-AE04-C247470CC90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408" y="65643"/>
            <a:ext cx="618473" cy="57092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6E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291825" y="242507"/>
            <a:ext cx="7027827" cy="10229684"/>
          </a:xfrm>
          <a:prstGeom prst="rect">
            <a:avLst/>
          </a:prstGeom>
        </p:spPr>
      </p:pic>
      <p:sp>
        <p:nvSpPr>
          <p:cNvPr id="6" name="TextBox 6"/>
          <p:cNvSpPr txBox="1"/>
          <p:nvPr/>
        </p:nvSpPr>
        <p:spPr>
          <a:xfrm>
            <a:off x="937058" y="398114"/>
            <a:ext cx="5866371" cy="9491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8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Nous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avons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déjà un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contrat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groupe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prévoyance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avec le CDG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mais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la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garantie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maintien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du régime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indemnitaire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n'est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pas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prévue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. Un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avenant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est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-il possible pour le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restant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du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contrat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en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cours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dans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l'attente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de la nouvelle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adhésion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à la convention ? Que se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passera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-t-il car nous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sommes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engagés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pour 6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ans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depuis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2021 ?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76323" y="1523238"/>
            <a:ext cx="6737877" cy="8516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>
                <a:solidFill>
                  <a:srgbClr val="000000"/>
                </a:solidFill>
                <a:latin typeface="Open Sans"/>
              </a:rPr>
              <a:t>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jour, la convention perdure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jusqu’au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31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décembre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2026. Il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est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nécessaire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que les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collectivités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concernées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adressent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leur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lettre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d’intention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et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leurs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données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statistiques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avant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le 1er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mai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2023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afin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qu’elles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puissent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intégrer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la nouvelle convention .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L’ordonnance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et le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futur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décret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sont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contradictoires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pour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l’instant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sur 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conformité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garanties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Cette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précision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ne sera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obtenue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que dans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plusieurs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semaines</a:t>
            </a:r>
            <a:endParaRPr lang="en-US" sz="969" spc="58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476323" y="2567369"/>
            <a:ext cx="6737877" cy="11029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Si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une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collectivité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a déjà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une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convention de participation pour la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prévoyance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,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l'adhésion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au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contrat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groupe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proposé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par le CDG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peut-elle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débuter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à la fin de la convention propre à la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collectivité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?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1069" spc="64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L’adhésion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pourra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se faire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dès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la fin de la convention propre à 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collectivité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,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si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cette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dernière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envoyé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sa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lettre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d’intention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et son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recueil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statistique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.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76323" y="3781837"/>
            <a:ext cx="6737877" cy="7310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dirty="0">
                <a:solidFill>
                  <a:srgbClr val="000000"/>
                </a:solidFill>
                <a:latin typeface="Open Sans Bold"/>
              </a:rPr>
              <a:t>Dans le </a:t>
            </a:r>
            <a:r>
              <a:rPr lang="en-US" sz="1069" dirty="0" err="1">
                <a:solidFill>
                  <a:srgbClr val="000000"/>
                </a:solidFill>
                <a:latin typeface="Open Sans Bold"/>
              </a:rPr>
              <a:t>contrat</a:t>
            </a:r>
            <a:r>
              <a:rPr lang="en-US" sz="1069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dirty="0" err="1">
                <a:solidFill>
                  <a:srgbClr val="000000"/>
                </a:solidFill>
                <a:latin typeface="Open Sans Bold"/>
              </a:rPr>
              <a:t>groupe</a:t>
            </a:r>
            <a:r>
              <a:rPr lang="en-US" sz="1069" dirty="0">
                <a:solidFill>
                  <a:srgbClr val="000000"/>
                </a:solidFill>
                <a:latin typeface="Open Sans Bold"/>
              </a:rPr>
              <a:t> « </a:t>
            </a:r>
            <a:r>
              <a:rPr lang="en-US" sz="1069" dirty="0" err="1">
                <a:solidFill>
                  <a:srgbClr val="000000"/>
                </a:solidFill>
                <a:latin typeface="Open Sans Bold"/>
              </a:rPr>
              <a:t>prévoyance</a:t>
            </a:r>
            <a:r>
              <a:rPr lang="en-US" sz="1069" dirty="0">
                <a:solidFill>
                  <a:srgbClr val="000000"/>
                </a:solidFill>
                <a:latin typeface="Open Sans Bold"/>
              </a:rPr>
              <a:t> », la </a:t>
            </a:r>
            <a:r>
              <a:rPr lang="en-US" sz="1069" dirty="0" err="1">
                <a:solidFill>
                  <a:srgbClr val="000000"/>
                </a:solidFill>
                <a:latin typeface="Open Sans Bold"/>
              </a:rPr>
              <a:t>souscription</a:t>
            </a:r>
            <a:r>
              <a:rPr lang="en-US" sz="1069" dirty="0">
                <a:solidFill>
                  <a:srgbClr val="000000"/>
                </a:solidFill>
                <a:latin typeface="Open Sans Bold"/>
              </a:rPr>
              <a:t> à la </a:t>
            </a:r>
            <a:r>
              <a:rPr lang="en-US" sz="1069" dirty="0" err="1">
                <a:solidFill>
                  <a:srgbClr val="000000"/>
                </a:solidFill>
                <a:latin typeface="Open Sans Bold"/>
              </a:rPr>
              <a:t>garantie</a:t>
            </a:r>
            <a:r>
              <a:rPr lang="en-US" sz="1069" dirty="0">
                <a:solidFill>
                  <a:srgbClr val="000000"/>
                </a:solidFill>
                <a:latin typeface="Open Sans Bold"/>
              </a:rPr>
              <a:t> "</a:t>
            </a:r>
            <a:r>
              <a:rPr lang="en-US" sz="1069" dirty="0" err="1">
                <a:solidFill>
                  <a:srgbClr val="000000"/>
                </a:solidFill>
                <a:latin typeface="Open Sans Bold"/>
              </a:rPr>
              <a:t>maintien</a:t>
            </a:r>
            <a:r>
              <a:rPr lang="en-US" sz="1069" dirty="0">
                <a:solidFill>
                  <a:srgbClr val="000000"/>
                </a:solidFill>
                <a:latin typeface="Open Sans Bold"/>
              </a:rPr>
              <a:t> du régime </a:t>
            </a:r>
            <a:r>
              <a:rPr lang="en-US" sz="1069" dirty="0" err="1">
                <a:solidFill>
                  <a:srgbClr val="000000"/>
                </a:solidFill>
                <a:latin typeface="Open Sans Bold"/>
              </a:rPr>
              <a:t>indemnitaire</a:t>
            </a:r>
            <a:r>
              <a:rPr lang="en-US" sz="1069" dirty="0">
                <a:solidFill>
                  <a:srgbClr val="000000"/>
                </a:solidFill>
                <a:latin typeface="Open Sans Bold"/>
              </a:rPr>
              <a:t>" sera-t-</a:t>
            </a:r>
            <a:r>
              <a:rPr lang="en-US" sz="1069" dirty="0" err="1">
                <a:solidFill>
                  <a:srgbClr val="000000"/>
                </a:solidFill>
                <a:latin typeface="Open Sans Bold"/>
              </a:rPr>
              <a:t>elle</a:t>
            </a:r>
            <a:r>
              <a:rPr lang="en-US" sz="1069" dirty="0">
                <a:solidFill>
                  <a:srgbClr val="000000"/>
                </a:solidFill>
                <a:latin typeface="Open Sans Bold"/>
              </a:rPr>
              <a:t> possible pour les agents de plus de 50 </a:t>
            </a:r>
            <a:r>
              <a:rPr lang="en-US" sz="1069" dirty="0" err="1">
                <a:solidFill>
                  <a:srgbClr val="000000"/>
                </a:solidFill>
                <a:latin typeface="Open Sans Bold"/>
              </a:rPr>
              <a:t>ans</a:t>
            </a:r>
            <a:r>
              <a:rPr lang="en-US" sz="1069" dirty="0">
                <a:solidFill>
                  <a:srgbClr val="000000"/>
                </a:solidFill>
                <a:latin typeface="Open Sans Bold"/>
              </a:rPr>
              <a:t> sans questionnaire </a:t>
            </a:r>
            <a:r>
              <a:rPr lang="en-US" sz="1069" dirty="0" err="1">
                <a:solidFill>
                  <a:srgbClr val="000000"/>
                </a:solidFill>
                <a:latin typeface="Open Sans Bold"/>
              </a:rPr>
              <a:t>médical</a:t>
            </a:r>
            <a:r>
              <a:rPr lang="en-US" sz="1069" dirty="0">
                <a:solidFill>
                  <a:srgbClr val="000000"/>
                </a:solidFill>
                <a:latin typeface="Open Sans Bold"/>
              </a:rPr>
              <a:t> ?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1069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dirty="0" err="1">
                <a:solidFill>
                  <a:srgbClr val="000000"/>
                </a:solidFill>
                <a:latin typeface="Open Sans"/>
              </a:rPr>
              <a:t>Oui</a:t>
            </a:r>
            <a:r>
              <a:rPr lang="en-US" sz="969" dirty="0">
                <a:solidFill>
                  <a:srgbClr val="000000"/>
                </a:solidFill>
                <a:latin typeface="Open Sans"/>
              </a:rPr>
              <a:t>.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76323" y="4698904"/>
            <a:ext cx="6703619" cy="9105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En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assurance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prévoyance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, que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signifie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« extensions non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prévues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aux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contrats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individuels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labellisés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» ?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1069" spc="64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>
                <a:solidFill>
                  <a:srgbClr val="000000"/>
                </a:solidFill>
                <a:latin typeface="Open Sans"/>
              </a:rPr>
              <a:t>Par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exemple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, le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maintien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du régime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indemnitaire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période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 plein-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traitement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pour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certains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congés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statutaires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, 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garantie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«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perte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retraite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», ...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476323" y="5806471"/>
            <a:ext cx="6697316" cy="14876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8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Faut-il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envoyer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la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lettre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d’intention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si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la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collectivité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ne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veut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rentrer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dans le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contrat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groupe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qu’à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compter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de la date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obligatoire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(2025 </a:t>
            </a:r>
            <a:r>
              <a:rPr lang="en-US" sz="1070" spc="64" dirty="0" err="1">
                <a:solidFill>
                  <a:srgbClr val="000000"/>
                </a:solidFill>
                <a:latin typeface="Open Sans Bold"/>
              </a:rPr>
              <a:t>ou</a:t>
            </a:r>
            <a:r>
              <a:rPr lang="en-US" sz="1070" spc="64" dirty="0">
                <a:solidFill>
                  <a:srgbClr val="000000"/>
                </a:solidFill>
                <a:latin typeface="Open Sans Bold"/>
              </a:rPr>
              <a:t> 2026) ?</a:t>
            </a:r>
          </a:p>
          <a:p>
            <a:pPr algn="just">
              <a:lnSpc>
                <a:spcPts val="1679"/>
              </a:lnSpc>
              <a:spcBef>
                <a:spcPct val="0"/>
              </a:spcBef>
            </a:pPr>
            <a:endParaRPr lang="en-US" sz="1070" spc="64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Dès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lors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que 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collectivité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souhaite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adhérer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au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futur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contrat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groupe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(quelle que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soit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la date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d’adhésion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envisagée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: 2024, 2025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ou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2026 par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exemple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),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elle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devra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renvoyer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lettre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d’intention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afin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pouvoir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bénéficier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du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taux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négocié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. 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défaut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, 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collectivité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pourrait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intégrer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le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contrat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groupe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mais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sans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garantie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bénéficier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du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taux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négocié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par les CDG au moment de la conclusion des conventions de participations.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476323" y="7447438"/>
            <a:ext cx="6697316" cy="12824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Faut-il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une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délibération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pour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participer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à la consultation ? Faut-il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délibérer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avant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d’envoyer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la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lettre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d’intention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? Le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contrat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proposé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par les CDG se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fera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-t-il sur la base d'un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conventionnement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?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1069" spc="64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>
                <a:solidFill>
                  <a:srgbClr val="000000"/>
                </a:solidFill>
                <a:latin typeface="Open Sans"/>
              </a:rPr>
              <a:t>Il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n’y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a pas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nécessité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 disposer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d’une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délibération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pour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participer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à la consultation.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>
                <a:solidFill>
                  <a:srgbClr val="000000"/>
                </a:solidFill>
                <a:latin typeface="Open Sans"/>
              </a:rPr>
              <a:t>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délibération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ne sera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nécessaire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qu'après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pour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l’adhésion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effective à la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ou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aux conventions de participation. Il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n’y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aura pas de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conventionnement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à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prévoir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.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476323" y="8907430"/>
            <a:ext cx="6703619" cy="129529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1450" indent="-171450" algn="just">
              <a:lnSpc>
                <a:spcPts val="1497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Au-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delà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l'obligation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des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employeurs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participer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à la protection de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ses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agents, les agents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ont-ils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une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obligation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d'adhérer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à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une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mutuelle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qu'elle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soit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celle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choisie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par la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collectivité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(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contrat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groupe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)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ou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labellisée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?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ou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est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une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démarche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strictement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personnelle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et un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choix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de </a:t>
            </a:r>
            <a:r>
              <a:rPr lang="en-US" sz="1069" spc="64" dirty="0" err="1">
                <a:solidFill>
                  <a:srgbClr val="000000"/>
                </a:solidFill>
                <a:latin typeface="Open Sans Bold"/>
              </a:rPr>
              <a:t>sa</a:t>
            </a:r>
            <a:r>
              <a:rPr lang="en-US" sz="1069" spc="64" dirty="0">
                <a:solidFill>
                  <a:srgbClr val="000000"/>
                </a:solidFill>
                <a:latin typeface="Open Sans Bold"/>
              </a:rPr>
              <a:t> part ?</a:t>
            </a:r>
          </a:p>
          <a:p>
            <a:pPr algn="just">
              <a:lnSpc>
                <a:spcPts val="1357"/>
              </a:lnSpc>
              <a:spcBef>
                <a:spcPct val="0"/>
              </a:spcBef>
            </a:pPr>
            <a:endParaRPr lang="en-US" sz="1069" spc="64" dirty="0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L’adhésion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des agents à un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contrat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mutuelle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santé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ou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assurance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prévoyance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est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969" spc="58" dirty="0" err="1">
                <a:solidFill>
                  <a:srgbClr val="000000"/>
                </a:solidFill>
                <a:latin typeface="Open Sans"/>
              </a:rPr>
              <a:t>individuelle</a:t>
            </a:r>
            <a:r>
              <a:rPr lang="en-US" sz="969" spc="58" dirty="0">
                <a:solidFill>
                  <a:srgbClr val="000000"/>
                </a:solidFill>
                <a:latin typeface="Open Sans"/>
              </a:rPr>
              <a:t> et facultative.</a:t>
            </a:r>
          </a:p>
        </p:txBody>
      </p:sp>
      <p:sp>
        <p:nvSpPr>
          <p:cNvPr id="15" name="TextBox 17">
            <a:extLst>
              <a:ext uri="{FF2B5EF4-FFF2-40B4-BE49-F238E27FC236}">
                <a16:creationId xmlns:a16="http://schemas.microsoft.com/office/drawing/2014/main" id="{A8218142-491A-9759-BA42-47E4B9949EC2}"/>
              </a:ext>
            </a:extLst>
          </p:cNvPr>
          <p:cNvSpPr txBox="1"/>
          <p:nvPr/>
        </p:nvSpPr>
        <p:spPr>
          <a:xfrm>
            <a:off x="1187450" y="10358593"/>
            <a:ext cx="5070793" cy="3252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939"/>
              </a:lnSpc>
              <a:spcBef>
                <a:spcPct val="0"/>
              </a:spcBef>
            </a:pPr>
            <a:r>
              <a:rPr lang="en-US" sz="1050" i="1" dirty="0">
                <a:solidFill>
                  <a:schemeClr val="bg1"/>
                </a:solidFill>
                <a:latin typeface="Open Sans Light Bold Italics"/>
              </a:rPr>
              <a:t>PROTECTION SOCIALE COMPLÉMENTAIRE</a:t>
            </a:r>
          </a:p>
        </p:txBody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21512FEE-10CD-FD67-72B9-7BF4396C7C7A}"/>
              </a:ext>
            </a:extLst>
          </p:cNvPr>
          <p:cNvSpPr txBox="1"/>
          <p:nvPr/>
        </p:nvSpPr>
        <p:spPr>
          <a:xfrm>
            <a:off x="7069452" y="10484456"/>
            <a:ext cx="220980" cy="190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6"/>
              </a:lnSpc>
            </a:pPr>
            <a:r>
              <a:rPr lang="en-US" sz="1119" i="1" dirty="0">
                <a:solidFill>
                  <a:schemeClr val="bg1"/>
                </a:solidFill>
                <a:latin typeface="Open Sans Light Bold"/>
              </a:rPr>
              <a:t>5/6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40FD241-ECDC-9691-7427-C49DF69B63F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408" y="65643"/>
            <a:ext cx="618473" cy="57092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6E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291825" y="242507"/>
            <a:ext cx="7027827" cy="10229684"/>
          </a:xfrm>
          <a:prstGeom prst="rect">
            <a:avLst/>
          </a:prstGeom>
        </p:spPr>
      </p:pic>
      <p:sp>
        <p:nvSpPr>
          <p:cNvPr id="6" name="TextBox 6"/>
          <p:cNvSpPr txBox="1"/>
          <p:nvPr/>
        </p:nvSpPr>
        <p:spPr>
          <a:xfrm>
            <a:off x="581871" y="427403"/>
            <a:ext cx="6591769" cy="510641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u="sng" spc="72">
                <a:solidFill>
                  <a:srgbClr val="000000"/>
                </a:solidFill>
                <a:latin typeface="Open Sans Bold"/>
              </a:rPr>
              <a:t>Fichier Excel de recueil d’informations :</a:t>
            </a:r>
          </a:p>
          <a:p>
            <a:pPr algn="just">
              <a:lnSpc>
                <a:spcPts val="1679"/>
              </a:lnSpc>
              <a:spcBef>
                <a:spcPct val="0"/>
              </a:spcBef>
            </a:pPr>
            <a:endParaRPr lang="en-US" sz="1200" u="sng" spc="72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679"/>
              </a:lnSpc>
              <a:spcBef>
                <a:spcPct val="0"/>
              </a:spcBef>
            </a:pPr>
            <a:endParaRPr lang="en-US" sz="1200" u="sng" spc="72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679"/>
              </a:lnSpc>
              <a:spcBef>
                <a:spcPct val="0"/>
              </a:spcBef>
            </a:pPr>
            <a:r>
              <a:rPr lang="en-US" sz="1200" spc="72">
                <a:solidFill>
                  <a:srgbClr val="000000"/>
                </a:solidFill>
                <a:latin typeface="Open Sans Bold Italics"/>
              </a:rPr>
              <a:t>Masse salariale :</a:t>
            </a:r>
          </a:p>
          <a:p>
            <a:pPr algn="just">
              <a:lnSpc>
                <a:spcPts val="1679"/>
              </a:lnSpc>
              <a:spcBef>
                <a:spcPct val="0"/>
              </a:spcBef>
            </a:pPr>
            <a:endParaRPr lang="en-US" sz="1200" spc="72">
              <a:solidFill>
                <a:srgbClr val="000000"/>
              </a:solidFill>
              <a:latin typeface="Open Sans Bold Italics"/>
            </a:endParaRPr>
          </a:p>
          <a:p>
            <a:pPr marL="231014" lvl="1" indent="-115507" algn="just">
              <a:lnSpc>
                <a:spcPts val="1498"/>
              </a:lnSpc>
              <a:buFont typeface="Arial"/>
              <a:buChar char="•"/>
            </a:pPr>
            <a:r>
              <a:rPr lang="en-US" sz="1070" spc="64">
                <a:solidFill>
                  <a:srgbClr val="000000"/>
                </a:solidFill>
                <a:latin typeface="Open Sans Bold"/>
              </a:rPr>
              <a:t> Est-ce qu’il faut indiquer la masse salariale globale du chapitre 012 ?</a:t>
            </a:r>
          </a:p>
          <a:p>
            <a:pPr algn="just">
              <a:lnSpc>
                <a:spcPts val="1679"/>
              </a:lnSpc>
            </a:pPr>
            <a:endParaRPr lang="en-US" sz="1070" spc="64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>
                <a:solidFill>
                  <a:srgbClr val="000000"/>
                </a:solidFill>
                <a:latin typeface="Open Sans"/>
              </a:rPr>
              <a:t>Non, c’est la masse salariale brute demandée, sans les charges patronales (7411 et 7413).</a:t>
            </a:r>
          </a:p>
          <a:p>
            <a:pPr algn="just">
              <a:lnSpc>
                <a:spcPts val="1679"/>
              </a:lnSpc>
              <a:spcBef>
                <a:spcPct val="0"/>
              </a:spcBef>
            </a:pPr>
            <a:endParaRPr lang="en-US" sz="969" spc="58">
              <a:solidFill>
                <a:srgbClr val="000000"/>
              </a:solidFill>
              <a:latin typeface="Open Sans"/>
            </a:endParaRPr>
          </a:p>
          <a:p>
            <a:pPr marL="231014" lvl="1" indent="-115507" algn="just">
              <a:lnSpc>
                <a:spcPts val="1498"/>
              </a:lnSpc>
              <a:spcBef>
                <a:spcPct val="0"/>
              </a:spcBef>
              <a:buFont typeface="Arial"/>
              <a:buChar char="•"/>
            </a:pPr>
            <a:r>
              <a:rPr lang="en-US" sz="1070" spc="64">
                <a:solidFill>
                  <a:srgbClr val="000000"/>
                </a:solidFill>
                <a:latin typeface="Open Sans Bold"/>
              </a:rPr>
              <a:t>Faut-il rajouter les comptes 6416 et 6417 pour les agents de droit privé ?</a:t>
            </a:r>
          </a:p>
          <a:p>
            <a:pPr algn="just">
              <a:lnSpc>
                <a:spcPts val="1679"/>
              </a:lnSpc>
              <a:spcBef>
                <a:spcPct val="0"/>
              </a:spcBef>
            </a:pPr>
            <a:endParaRPr lang="en-US" sz="1070" spc="64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>
                <a:solidFill>
                  <a:srgbClr val="000000"/>
                </a:solidFill>
                <a:latin typeface="Open Sans"/>
              </a:rPr>
              <a:t>Oui, on peut les ajouter dès que c’est la masse salariale brute.</a:t>
            </a:r>
          </a:p>
          <a:p>
            <a:pPr algn="just">
              <a:lnSpc>
                <a:spcPts val="1679"/>
              </a:lnSpc>
              <a:spcBef>
                <a:spcPct val="0"/>
              </a:spcBef>
            </a:pPr>
            <a:endParaRPr lang="en-US" sz="969" spc="58">
              <a:solidFill>
                <a:srgbClr val="000000"/>
              </a:solidFill>
              <a:latin typeface="Open Sans"/>
            </a:endParaRPr>
          </a:p>
          <a:p>
            <a:pPr algn="just">
              <a:lnSpc>
                <a:spcPts val="1679"/>
              </a:lnSpc>
              <a:spcBef>
                <a:spcPct val="0"/>
              </a:spcBef>
            </a:pPr>
            <a:endParaRPr lang="en-US" sz="969" spc="58">
              <a:solidFill>
                <a:srgbClr val="000000"/>
              </a:solidFill>
              <a:latin typeface="Open Sans"/>
            </a:endParaRPr>
          </a:p>
          <a:p>
            <a:pPr algn="just">
              <a:lnSpc>
                <a:spcPts val="1679"/>
              </a:lnSpc>
              <a:spcBef>
                <a:spcPct val="0"/>
              </a:spcBef>
            </a:pPr>
            <a:r>
              <a:rPr lang="en-US" sz="1200" spc="72">
                <a:solidFill>
                  <a:srgbClr val="000000"/>
                </a:solidFill>
                <a:latin typeface="Open Sans Bold Italics"/>
              </a:rPr>
              <a:t>Effectifs :</a:t>
            </a:r>
          </a:p>
          <a:p>
            <a:pPr algn="just">
              <a:lnSpc>
                <a:spcPts val="1679"/>
              </a:lnSpc>
              <a:spcBef>
                <a:spcPct val="0"/>
              </a:spcBef>
            </a:pPr>
            <a:endParaRPr lang="en-US" sz="1200" spc="72">
              <a:solidFill>
                <a:srgbClr val="000000"/>
              </a:solidFill>
              <a:latin typeface="Open Sans Bold Italics"/>
            </a:endParaRPr>
          </a:p>
          <a:p>
            <a:pPr marL="231014" lvl="1" indent="-115507" algn="just">
              <a:lnSpc>
                <a:spcPts val="1498"/>
              </a:lnSpc>
              <a:buFont typeface="Arial"/>
              <a:buChar char="•"/>
            </a:pPr>
            <a:r>
              <a:rPr lang="en-US" sz="1070" spc="64">
                <a:solidFill>
                  <a:srgbClr val="000000"/>
                </a:solidFill>
                <a:latin typeface="Open Sans Bold"/>
              </a:rPr>
              <a:t>Pour la répartition des agents de la collectivité au 31/12, s'agit-il du nombre total d'agents au cours de l'année ou seulement les agents permanents sont à renseigner ? en effectif et non en ETP ?</a:t>
            </a:r>
          </a:p>
          <a:p>
            <a:pPr algn="just">
              <a:lnSpc>
                <a:spcPts val="1679"/>
              </a:lnSpc>
              <a:spcBef>
                <a:spcPct val="0"/>
              </a:spcBef>
            </a:pPr>
            <a:endParaRPr lang="en-US" sz="1070" spc="64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>
                <a:solidFill>
                  <a:srgbClr val="000000"/>
                </a:solidFill>
                <a:latin typeface="Open Sans"/>
              </a:rPr>
              <a:t>Il s’agit de l’effectif total d’agents au 31/12 de chaque année.</a:t>
            </a:r>
          </a:p>
          <a:p>
            <a:pPr algn="just">
              <a:lnSpc>
                <a:spcPts val="1679"/>
              </a:lnSpc>
              <a:spcBef>
                <a:spcPct val="0"/>
              </a:spcBef>
            </a:pPr>
            <a:endParaRPr lang="en-US" sz="969" spc="58">
              <a:solidFill>
                <a:srgbClr val="000000"/>
              </a:solidFill>
              <a:latin typeface="Open Sans"/>
            </a:endParaRPr>
          </a:p>
          <a:p>
            <a:pPr marL="231014" lvl="1" indent="-115507" algn="just">
              <a:lnSpc>
                <a:spcPts val="1498"/>
              </a:lnSpc>
              <a:buFont typeface="Arial"/>
              <a:buChar char="•"/>
            </a:pPr>
            <a:r>
              <a:rPr lang="en-US" sz="1070" spc="64">
                <a:solidFill>
                  <a:srgbClr val="000000"/>
                </a:solidFill>
                <a:latin typeface="Open Sans Bold"/>
              </a:rPr>
              <a:t>Est-ce qu’il faut ajouter les remplaçants sur des temps long ? Doit-on prendre dans l'effectif des contrats saisonniers de 6 mois ?</a:t>
            </a:r>
          </a:p>
          <a:p>
            <a:pPr algn="just">
              <a:lnSpc>
                <a:spcPts val="1679"/>
              </a:lnSpc>
            </a:pPr>
            <a:endParaRPr lang="en-US" sz="1070" spc="64">
              <a:solidFill>
                <a:srgbClr val="000000"/>
              </a:solidFill>
              <a:latin typeface="Open Sans Bold"/>
            </a:endParaRPr>
          </a:p>
          <a:p>
            <a:pPr algn="just">
              <a:lnSpc>
                <a:spcPts val="1357"/>
              </a:lnSpc>
              <a:spcBef>
                <a:spcPct val="0"/>
              </a:spcBef>
            </a:pPr>
            <a:r>
              <a:rPr lang="en-US" sz="969" spc="58">
                <a:solidFill>
                  <a:srgbClr val="000000"/>
                </a:solidFill>
                <a:latin typeface="Open Sans"/>
              </a:rPr>
              <a:t>Il faut tenir compte des effectifs permanents au 31 décembre.</a:t>
            </a:r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id="{8C30FFC6-8BBD-01F9-A1E0-C79A3C5F02AF}"/>
              </a:ext>
            </a:extLst>
          </p:cNvPr>
          <p:cNvSpPr txBox="1"/>
          <p:nvPr/>
        </p:nvSpPr>
        <p:spPr>
          <a:xfrm>
            <a:off x="1187450" y="10358593"/>
            <a:ext cx="5070793" cy="3252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939"/>
              </a:lnSpc>
              <a:spcBef>
                <a:spcPct val="0"/>
              </a:spcBef>
            </a:pPr>
            <a:r>
              <a:rPr lang="en-US" sz="1050" i="1" dirty="0">
                <a:solidFill>
                  <a:schemeClr val="bg1"/>
                </a:solidFill>
                <a:latin typeface="Open Sans Light Bold Italics"/>
              </a:rPr>
              <a:t>PROTECTION SOCIALE COMPLÉMENTAIRE</a:t>
            </a:r>
          </a:p>
        </p:txBody>
      </p:sp>
      <p:sp>
        <p:nvSpPr>
          <p:cNvPr id="8" name="TextBox 16">
            <a:extLst>
              <a:ext uri="{FF2B5EF4-FFF2-40B4-BE49-F238E27FC236}">
                <a16:creationId xmlns:a16="http://schemas.microsoft.com/office/drawing/2014/main" id="{6A0C82FC-4A96-ECEA-2477-03B84CD97BA0}"/>
              </a:ext>
            </a:extLst>
          </p:cNvPr>
          <p:cNvSpPr txBox="1"/>
          <p:nvPr/>
        </p:nvSpPr>
        <p:spPr>
          <a:xfrm>
            <a:off x="7069452" y="10484456"/>
            <a:ext cx="220980" cy="190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6"/>
              </a:lnSpc>
            </a:pPr>
            <a:r>
              <a:rPr lang="en-US" sz="1119" i="1" dirty="0">
                <a:solidFill>
                  <a:schemeClr val="bg1"/>
                </a:solidFill>
                <a:latin typeface="Open Sans Light Bold"/>
              </a:rPr>
              <a:t>6/6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AD0BB24-CB0F-EA42-3ADC-A2BC4D4459C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408" y="65643"/>
            <a:ext cx="618473" cy="5709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2588</Words>
  <Application>Microsoft Office PowerPoint</Application>
  <PresentationFormat>Personnalisé</PresentationFormat>
  <Paragraphs>148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Open Sans Bold Italics</vt:lpstr>
      <vt:lpstr>Open Sans Light Bold Italics</vt:lpstr>
      <vt:lpstr>Open Sans</vt:lpstr>
      <vt:lpstr>Open Sans Light Bold</vt:lpstr>
      <vt:lpstr>Open Sans Bold</vt:lpstr>
      <vt:lpstr>Arial</vt:lpstr>
      <vt:lpstr>Calibri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Foires aux questions - PSC</dc:title>
  <dc:creator>Carole BROCHIER</dc:creator>
  <cp:lastModifiedBy>Carole BROCHIER</cp:lastModifiedBy>
  <cp:revision>6</cp:revision>
  <dcterms:created xsi:type="dcterms:W3CDTF">2006-08-16T00:00:00Z</dcterms:created>
  <dcterms:modified xsi:type="dcterms:W3CDTF">2024-10-02T10:04:01Z</dcterms:modified>
  <dc:identifier>DAFNCWS7IPs</dc:identifier>
</cp:coreProperties>
</file>